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4" r:id="rId2"/>
    <p:sldId id="257" r:id="rId3"/>
    <p:sldId id="265" r:id="rId4"/>
    <p:sldId id="266" r:id="rId5"/>
    <p:sldId id="258" r:id="rId6"/>
    <p:sldId id="269" r:id="rId7"/>
    <p:sldId id="268" r:id="rId8"/>
    <p:sldId id="259" r:id="rId9"/>
    <p:sldId id="267" r:id="rId10"/>
    <p:sldId id="260" r:id="rId11"/>
    <p:sldId id="270" r:id="rId12"/>
    <p:sldId id="271" r:id="rId13"/>
    <p:sldId id="26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41D61"/>
    <a:srgbClr val="D24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831136304654297E-2"/>
          <c:w val="0.76049620140067387"/>
          <c:h val="0.95955716599916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представление о профессиях на рынке труда мало соответствуют реальной действительности.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Представление о профессиях на рынке труда мало соответствуют реальной действительности, %</c:v>
                </c:pt>
                <c:pt idx="1">
                  <c:v> Выбор  профессиональной траектории определяют общественным мнением окружающих, %</c:v>
                </c:pt>
                <c:pt idx="2">
                  <c:v>Целью обучения для них становится наличие формальных документов об образовании,%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52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D-4606-8AD2-845E16801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74379265570252195"/>
          <c:y val="1.2725753076938301E-2"/>
          <c:w val="0.2423184061289537"/>
          <c:h val="0.97119815557548661"/>
        </c:manualLayout>
      </c:layout>
      <c:overlay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C501F-B093-4E34-B502-A59A571D156A}" type="doc">
      <dgm:prSet loTypeId="urn:microsoft.com/office/officeart/2005/8/layout/gear1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895C3EB-54ED-4C7D-A8FC-6F5B0369C4BC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Подготовка подростков к сознательному выбору профессии         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61EE91FF-C171-46C7-8FA6-125A50580FCA}" type="parTrans" cxnId="{C4BD388D-0D19-4609-B4EB-0529FC5AFAB4}">
      <dgm:prSet/>
      <dgm:spPr/>
      <dgm:t>
        <a:bodyPr/>
        <a:lstStyle/>
        <a:p>
          <a:endParaRPr lang="ru-RU"/>
        </a:p>
      </dgm:t>
    </dgm:pt>
    <dgm:pt modelId="{21D1D223-33D5-49BB-B546-74F1B7524C0B}" type="sibTrans" cxnId="{C4BD388D-0D19-4609-B4EB-0529FC5AFAB4}">
      <dgm:prSet/>
      <dgm:spPr/>
      <dgm:t>
        <a:bodyPr/>
        <a:lstStyle/>
        <a:p>
          <a:endParaRPr lang="ru-RU"/>
        </a:p>
      </dgm:t>
    </dgm:pt>
    <dgm:pt modelId="{52ECBB08-FCE8-4A52-A131-2561DC96FE9B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Готовность к сознательному выбору профессии через информированность подростков о наиболее распространенных видах труда, их значении для общества, знанием путей приобретения той или иной профессии и требований, которые предъявляются к личности с точки зрения ее физических и психических возможностей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D3B12E14-E0C5-436E-BE8F-9430572083D4}" type="parTrans" cxnId="{7144E02F-DF34-4CC1-AA5F-4E9660C3693F}">
      <dgm:prSet/>
      <dgm:spPr/>
      <dgm:t>
        <a:bodyPr/>
        <a:lstStyle/>
        <a:p>
          <a:endParaRPr lang="ru-RU"/>
        </a:p>
      </dgm:t>
    </dgm:pt>
    <dgm:pt modelId="{4B663545-BD94-40E5-9134-F27FC1493917}" type="sibTrans" cxnId="{7144E02F-DF34-4CC1-AA5F-4E9660C3693F}">
      <dgm:prSet/>
      <dgm:spPr/>
      <dgm:t>
        <a:bodyPr/>
        <a:lstStyle/>
        <a:p>
          <a:endParaRPr lang="ru-RU"/>
        </a:p>
      </dgm:t>
    </dgm:pt>
    <dgm:pt modelId="{B78A5D6B-3868-4000-BFBE-122C6D0EF0E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Умением подростков правильно оценить свои данные для овладения избранной специальностью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456E9B33-D687-4D01-8481-17C162E314AA}" type="parTrans" cxnId="{FB6735C3-675B-4247-BBD9-B303BB347254}">
      <dgm:prSet/>
      <dgm:spPr/>
      <dgm:t>
        <a:bodyPr/>
        <a:lstStyle/>
        <a:p>
          <a:endParaRPr lang="ru-RU"/>
        </a:p>
      </dgm:t>
    </dgm:pt>
    <dgm:pt modelId="{EDDC507E-EEEA-44AA-A162-03DFA0ABB620}" type="sibTrans" cxnId="{FB6735C3-675B-4247-BBD9-B303BB347254}">
      <dgm:prSet/>
      <dgm:spPr/>
      <dgm:t>
        <a:bodyPr/>
        <a:lstStyle/>
        <a:p>
          <a:endParaRPr lang="ru-RU"/>
        </a:p>
      </dgm:t>
    </dgm:pt>
    <dgm:pt modelId="{24489C07-8678-4C7F-96D9-F463A97D0AD3}" type="pres">
      <dgm:prSet presAssocID="{A6BC501F-B093-4E34-B502-A59A571D156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E131E2-768C-4908-938D-7F8A416DBA3A}" type="pres">
      <dgm:prSet presAssocID="{7895C3EB-54ED-4C7D-A8FC-6F5B0369C4BC}" presName="gear1" presStyleLbl="node1" presStyleIdx="0" presStyleCnt="3" custScaleX="131581" custLinFactNeighborX="31099" custLinFactNeighborY="-74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E229C-4082-45D9-9A6C-954F50756C24}" type="pres">
      <dgm:prSet presAssocID="{7895C3EB-54ED-4C7D-A8FC-6F5B0369C4BC}" presName="gear1srcNode" presStyleLbl="node1" presStyleIdx="0" presStyleCnt="3"/>
      <dgm:spPr/>
      <dgm:t>
        <a:bodyPr/>
        <a:lstStyle/>
        <a:p>
          <a:endParaRPr lang="ru-RU"/>
        </a:p>
      </dgm:t>
    </dgm:pt>
    <dgm:pt modelId="{27B113F1-2CD7-4216-989D-9B47F762F938}" type="pres">
      <dgm:prSet presAssocID="{7895C3EB-54ED-4C7D-A8FC-6F5B0369C4BC}" presName="gear1dstNode" presStyleLbl="node1" presStyleIdx="0" presStyleCnt="3"/>
      <dgm:spPr/>
      <dgm:t>
        <a:bodyPr/>
        <a:lstStyle/>
        <a:p>
          <a:endParaRPr lang="ru-RU"/>
        </a:p>
      </dgm:t>
    </dgm:pt>
    <dgm:pt modelId="{9830D81C-43CA-4F92-B050-B51968951C19}" type="pres">
      <dgm:prSet presAssocID="{52ECBB08-FCE8-4A52-A131-2561DC96FE9B}" presName="gear2" presStyleLbl="node1" presStyleIdx="1" presStyleCnt="3" custScaleX="242925" custScaleY="224606" custLinFactNeighborX="-30788" custLinFactNeighborY="-398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7BCF2-7C7F-44A5-81F6-E8D837B8965D}" type="pres">
      <dgm:prSet presAssocID="{52ECBB08-FCE8-4A52-A131-2561DC96FE9B}" presName="gear2srcNode" presStyleLbl="node1" presStyleIdx="1" presStyleCnt="3"/>
      <dgm:spPr/>
      <dgm:t>
        <a:bodyPr/>
        <a:lstStyle/>
        <a:p>
          <a:endParaRPr lang="ru-RU"/>
        </a:p>
      </dgm:t>
    </dgm:pt>
    <dgm:pt modelId="{B85C8576-C64B-4EBC-9183-0C60ED69A51C}" type="pres">
      <dgm:prSet presAssocID="{52ECBB08-FCE8-4A52-A131-2561DC96FE9B}" presName="gear2dstNode" presStyleLbl="node1" presStyleIdx="1" presStyleCnt="3"/>
      <dgm:spPr/>
      <dgm:t>
        <a:bodyPr/>
        <a:lstStyle/>
        <a:p>
          <a:endParaRPr lang="ru-RU"/>
        </a:p>
      </dgm:t>
    </dgm:pt>
    <dgm:pt modelId="{06429F66-007A-4D0D-A1BB-DDC41898B8CE}" type="pres">
      <dgm:prSet presAssocID="{B78A5D6B-3868-4000-BFBE-122C6D0EF0E6}" presName="gear3" presStyleLbl="node1" presStyleIdx="2" presStyleCnt="3" custScaleX="172399" custScaleY="159283" custLinFactNeighborX="66297" custLinFactNeighborY="-24076"/>
      <dgm:spPr/>
      <dgm:t>
        <a:bodyPr/>
        <a:lstStyle/>
        <a:p>
          <a:endParaRPr lang="ru-RU"/>
        </a:p>
      </dgm:t>
    </dgm:pt>
    <dgm:pt modelId="{82AEB3EC-7656-4F4C-967A-A6D8123D4871}" type="pres">
      <dgm:prSet presAssocID="{B78A5D6B-3868-4000-BFBE-122C6D0EF0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D4661-C880-4E64-8386-5E905031B3BC}" type="pres">
      <dgm:prSet presAssocID="{B78A5D6B-3868-4000-BFBE-122C6D0EF0E6}" presName="gear3srcNode" presStyleLbl="node1" presStyleIdx="2" presStyleCnt="3"/>
      <dgm:spPr/>
      <dgm:t>
        <a:bodyPr/>
        <a:lstStyle/>
        <a:p>
          <a:endParaRPr lang="ru-RU"/>
        </a:p>
      </dgm:t>
    </dgm:pt>
    <dgm:pt modelId="{46AF330C-90DB-473B-B4B0-30467B63B302}" type="pres">
      <dgm:prSet presAssocID="{B78A5D6B-3868-4000-BFBE-122C6D0EF0E6}" presName="gear3dstNode" presStyleLbl="node1" presStyleIdx="2" presStyleCnt="3"/>
      <dgm:spPr/>
      <dgm:t>
        <a:bodyPr/>
        <a:lstStyle/>
        <a:p>
          <a:endParaRPr lang="ru-RU"/>
        </a:p>
      </dgm:t>
    </dgm:pt>
    <dgm:pt modelId="{5DBDD468-EABC-4B64-83EC-35036FF7FA4F}" type="pres">
      <dgm:prSet presAssocID="{21D1D223-33D5-49BB-B546-74F1B7524C0B}" presName="connector1" presStyleLbl="sibTrans2D1" presStyleIdx="0" presStyleCnt="3" custLinFactNeighborX="15941" custLinFactNeighborY="6108"/>
      <dgm:spPr/>
      <dgm:t>
        <a:bodyPr/>
        <a:lstStyle/>
        <a:p>
          <a:endParaRPr lang="ru-RU"/>
        </a:p>
      </dgm:t>
    </dgm:pt>
    <dgm:pt modelId="{AEA5CF76-AAA4-4FE9-AE1B-D8A1935034C8}" type="pres">
      <dgm:prSet presAssocID="{4B663545-BD94-40E5-9134-F27FC1493917}" presName="connector2" presStyleLbl="sibTrans2D1" presStyleIdx="1" presStyleCnt="3" custLinFactNeighborX="-60100" custLinFactNeighborY="-29027"/>
      <dgm:spPr/>
      <dgm:t>
        <a:bodyPr/>
        <a:lstStyle/>
        <a:p>
          <a:endParaRPr lang="ru-RU"/>
        </a:p>
      </dgm:t>
    </dgm:pt>
    <dgm:pt modelId="{00E6CDFF-320B-4A8C-AB9A-D797B548D8FA}" type="pres">
      <dgm:prSet presAssocID="{EDDC507E-EEEA-44AA-A162-03DFA0ABB620}" presName="connector3" presStyleLbl="sibTrans2D1" presStyleIdx="2" presStyleCnt="3" custLinFactNeighborX="-88901" custLinFactNeighborY="-13303"/>
      <dgm:spPr/>
      <dgm:t>
        <a:bodyPr/>
        <a:lstStyle/>
        <a:p>
          <a:endParaRPr lang="ru-RU"/>
        </a:p>
      </dgm:t>
    </dgm:pt>
  </dgm:ptLst>
  <dgm:cxnLst>
    <dgm:cxn modelId="{C74CB5E7-55BA-4497-9179-DC635AB2CD71}" type="presOf" srcId="{52ECBB08-FCE8-4A52-A131-2561DC96FE9B}" destId="{4597BCF2-7C7F-44A5-81F6-E8D837B8965D}" srcOrd="1" destOrd="0" presId="urn:microsoft.com/office/officeart/2005/8/layout/gear1"/>
    <dgm:cxn modelId="{DD2E14F9-13DA-498F-8B38-0A289AB85A47}" type="presOf" srcId="{A6BC501F-B093-4E34-B502-A59A571D156A}" destId="{24489C07-8678-4C7F-96D9-F463A97D0AD3}" srcOrd="0" destOrd="0" presId="urn:microsoft.com/office/officeart/2005/8/layout/gear1"/>
    <dgm:cxn modelId="{7ACEDC79-B17F-4841-ACCA-413A42FC5600}" type="presOf" srcId="{B78A5D6B-3868-4000-BFBE-122C6D0EF0E6}" destId="{06429F66-007A-4D0D-A1BB-DDC41898B8CE}" srcOrd="0" destOrd="0" presId="urn:microsoft.com/office/officeart/2005/8/layout/gear1"/>
    <dgm:cxn modelId="{D7112104-B7A4-41C3-8599-F8CE5743432C}" type="presOf" srcId="{EDDC507E-EEEA-44AA-A162-03DFA0ABB620}" destId="{00E6CDFF-320B-4A8C-AB9A-D797B548D8FA}" srcOrd="0" destOrd="0" presId="urn:microsoft.com/office/officeart/2005/8/layout/gear1"/>
    <dgm:cxn modelId="{9F5DD786-10D5-4C4B-8188-657CC8323975}" type="presOf" srcId="{21D1D223-33D5-49BB-B546-74F1B7524C0B}" destId="{5DBDD468-EABC-4B64-83EC-35036FF7FA4F}" srcOrd="0" destOrd="0" presId="urn:microsoft.com/office/officeart/2005/8/layout/gear1"/>
    <dgm:cxn modelId="{FA6CA4E8-0028-4963-915B-43DE5742BEB2}" type="presOf" srcId="{4B663545-BD94-40E5-9134-F27FC1493917}" destId="{AEA5CF76-AAA4-4FE9-AE1B-D8A1935034C8}" srcOrd="0" destOrd="0" presId="urn:microsoft.com/office/officeart/2005/8/layout/gear1"/>
    <dgm:cxn modelId="{E6531E80-1A95-4D92-B295-35746D56572D}" type="presOf" srcId="{52ECBB08-FCE8-4A52-A131-2561DC96FE9B}" destId="{B85C8576-C64B-4EBC-9183-0C60ED69A51C}" srcOrd="2" destOrd="0" presId="urn:microsoft.com/office/officeart/2005/8/layout/gear1"/>
    <dgm:cxn modelId="{78A3E43B-5183-4EAF-81FB-A1356F3CF30C}" type="presOf" srcId="{7895C3EB-54ED-4C7D-A8FC-6F5B0369C4BC}" destId="{27B113F1-2CD7-4216-989D-9B47F762F938}" srcOrd="2" destOrd="0" presId="urn:microsoft.com/office/officeart/2005/8/layout/gear1"/>
    <dgm:cxn modelId="{E44A5631-890C-489A-9925-F00DB159650D}" type="presOf" srcId="{B78A5D6B-3868-4000-BFBE-122C6D0EF0E6}" destId="{992D4661-C880-4E64-8386-5E905031B3BC}" srcOrd="2" destOrd="0" presId="urn:microsoft.com/office/officeart/2005/8/layout/gear1"/>
    <dgm:cxn modelId="{2DC2CAE5-DEA1-4085-A6BC-7DE34B6C2B92}" type="presOf" srcId="{B78A5D6B-3868-4000-BFBE-122C6D0EF0E6}" destId="{82AEB3EC-7656-4F4C-967A-A6D8123D4871}" srcOrd="1" destOrd="0" presId="urn:microsoft.com/office/officeart/2005/8/layout/gear1"/>
    <dgm:cxn modelId="{AE9488EF-7109-4BEB-B4CB-7C9B44BA359D}" type="presOf" srcId="{7895C3EB-54ED-4C7D-A8FC-6F5B0369C4BC}" destId="{BBE131E2-768C-4908-938D-7F8A416DBA3A}" srcOrd="0" destOrd="0" presId="urn:microsoft.com/office/officeart/2005/8/layout/gear1"/>
    <dgm:cxn modelId="{D817B738-C977-4CA7-BFD4-EF955242D084}" type="presOf" srcId="{52ECBB08-FCE8-4A52-A131-2561DC96FE9B}" destId="{9830D81C-43CA-4F92-B050-B51968951C19}" srcOrd="0" destOrd="0" presId="urn:microsoft.com/office/officeart/2005/8/layout/gear1"/>
    <dgm:cxn modelId="{C4BD388D-0D19-4609-B4EB-0529FC5AFAB4}" srcId="{A6BC501F-B093-4E34-B502-A59A571D156A}" destId="{7895C3EB-54ED-4C7D-A8FC-6F5B0369C4BC}" srcOrd="0" destOrd="0" parTransId="{61EE91FF-C171-46C7-8FA6-125A50580FCA}" sibTransId="{21D1D223-33D5-49BB-B546-74F1B7524C0B}"/>
    <dgm:cxn modelId="{5FAD8675-00C9-41BC-A84E-C237DB53834D}" type="presOf" srcId="{7895C3EB-54ED-4C7D-A8FC-6F5B0369C4BC}" destId="{5C9E229C-4082-45D9-9A6C-954F50756C24}" srcOrd="1" destOrd="0" presId="urn:microsoft.com/office/officeart/2005/8/layout/gear1"/>
    <dgm:cxn modelId="{FB6735C3-675B-4247-BBD9-B303BB347254}" srcId="{A6BC501F-B093-4E34-B502-A59A571D156A}" destId="{B78A5D6B-3868-4000-BFBE-122C6D0EF0E6}" srcOrd="2" destOrd="0" parTransId="{456E9B33-D687-4D01-8481-17C162E314AA}" sibTransId="{EDDC507E-EEEA-44AA-A162-03DFA0ABB620}"/>
    <dgm:cxn modelId="{7144E02F-DF34-4CC1-AA5F-4E9660C3693F}" srcId="{A6BC501F-B093-4E34-B502-A59A571D156A}" destId="{52ECBB08-FCE8-4A52-A131-2561DC96FE9B}" srcOrd="1" destOrd="0" parTransId="{D3B12E14-E0C5-436E-BE8F-9430572083D4}" sibTransId="{4B663545-BD94-40E5-9134-F27FC1493917}"/>
    <dgm:cxn modelId="{6927E292-E8FF-4A6C-AC84-7B8861106080}" type="presOf" srcId="{B78A5D6B-3868-4000-BFBE-122C6D0EF0E6}" destId="{46AF330C-90DB-473B-B4B0-30467B63B302}" srcOrd="3" destOrd="0" presId="urn:microsoft.com/office/officeart/2005/8/layout/gear1"/>
    <dgm:cxn modelId="{D7C82A7B-B06F-44B6-99C8-4F050A0DD76F}" type="presParOf" srcId="{24489C07-8678-4C7F-96D9-F463A97D0AD3}" destId="{BBE131E2-768C-4908-938D-7F8A416DBA3A}" srcOrd="0" destOrd="0" presId="urn:microsoft.com/office/officeart/2005/8/layout/gear1"/>
    <dgm:cxn modelId="{3C354C83-C7C2-4328-88BC-BF9114C03663}" type="presParOf" srcId="{24489C07-8678-4C7F-96D9-F463A97D0AD3}" destId="{5C9E229C-4082-45D9-9A6C-954F50756C24}" srcOrd="1" destOrd="0" presId="urn:microsoft.com/office/officeart/2005/8/layout/gear1"/>
    <dgm:cxn modelId="{A414E554-11D2-45F6-86CE-55FDE54EFEBB}" type="presParOf" srcId="{24489C07-8678-4C7F-96D9-F463A97D0AD3}" destId="{27B113F1-2CD7-4216-989D-9B47F762F938}" srcOrd="2" destOrd="0" presId="urn:microsoft.com/office/officeart/2005/8/layout/gear1"/>
    <dgm:cxn modelId="{564CF8AC-8E15-4FB1-BF43-83F912B20DF7}" type="presParOf" srcId="{24489C07-8678-4C7F-96D9-F463A97D0AD3}" destId="{9830D81C-43CA-4F92-B050-B51968951C19}" srcOrd="3" destOrd="0" presId="urn:microsoft.com/office/officeart/2005/8/layout/gear1"/>
    <dgm:cxn modelId="{54055AA5-CA74-4F14-9F34-9E3D53F63867}" type="presParOf" srcId="{24489C07-8678-4C7F-96D9-F463A97D0AD3}" destId="{4597BCF2-7C7F-44A5-81F6-E8D837B8965D}" srcOrd="4" destOrd="0" presId="urn:microsoft.com/office/officeart/2005/8/layout/gear1"/>
    <dgm:cxn modelId="{76AC6C5C-3691-41BC-AF82-16F905AFF67A}" type="presParOf" srcId="{24489C07-8678-4C7F-96D9-F463A97D0AD3}" destId="{B85C8576-C64B-4EBC-9183-0C60ED69A51C}" srcOrd="5" destOrd="0" presId="urn:microsoft.com/office/officeart/2005/8/layout/gear1"/>
    <dgm:cxn modelId="{D2F59139-9973-483E-9D00-CEA6E8B6E674}" type="presParOf" srcId="{24489C07-8678-4C7F-96D9-F463A97D0AD3}" destId="{06429F66-007A-4D0D-A1BB-DDC41898B8CE}" srcOrd="6" destOrd="0" presId="urn:microsoft.com/office/officeart/2005/8/layout/gear1"/>
    <dgm:cxn modelId="{F4BE8571-D8B8-4DB0-9B49-B9D13B37CA79}" type="presParOf" srcId="{24489C07-8678-4C7F-96D9-F463A97D0AD3}" destId="{82AEB3EC-7656-4F4C-967A-A6D8123D4871}" srcOrd="7" destOrd="0" presId="urn:microsoft.com/office/officeart/2005/8/layout/gear1"/>
    <dgm:cxn modelId="{0FB92D19-1B8F-4C4C-976A-7E535E1570BC}" type="presParOf" srcId="{24489C07-8678-4C7F-96D9-F463A97D0AD3}" destId="{992D4661-C880-4E64-8386-5E905031B3BC}" srcOrd="8" destOrd="0" presId="urn:microsoft.com/office/officeart/2005/8/layout/gear1"/>
    <dgm:cxn modelId="{9139D474-CB67-4C6C-BC9D-F58765FA3D3A}" type="presParOf" srcId="{24489C07-8678-4C7F-96D9-F463A97D0AD3}" destId="{46AF330C-90DB-473B-B4B0-30467B63B302}" srcOrd="9" destOrd="0" presId="urn:microsoft.com/office/officeart/2005/8/layout/gear1"/>
    <dgm:cxn modelId="{1714A862-C5B8-48C1-B4C3-B975E8BA046D}" type="presParOf" srcId="{24489C07-8678-4C7F-96D9-F463A97D0AD3}" destId="{5DBDD468-EABC-4B64-83EC-35036FF7FA4F}" srcOrd="10" destOrd="0" presId="urn:microsoft.com/office/officeart/2005/8/layout/gear1"/>
    <dgm:cxn modelId="{9A27BF41-4CD3-44B3-9E5D-79E706E8F1B9}" type="presParOf" srcId="{24489C07-8678-4C7F-96D9-F463A97D0AD3}" destId="{AEA5CF76-AAA4-4FE9-AE1B-D8A1935034C8}" srcOrd="11" destOrd="0" presId="urn:microsoft.com/office/officeart/2005/8/layout/gear1"/>
    <dgm:cxn modelId="{E284FEAC-742F-466A-BC3C-48EB156E2BB5}" type="presParOf" srcId="{24489C07-8678-4C7F-96D9-F463A97D0AD3}" destId="{00E6CDFF-320B-4A8C-AB9A-D797B548D8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131E2-768C-4908-938D-7F8A416DBA3A}">
      <dsp:nvSpPr>
        <dsp:cNvPr id="0" name=""/>
        <dsp:cNvSpPr/>
      </dsp:nvSpPr>
      <dsp:spPr>
        <a:xfrm>
          <a:off x="4968989" y="2475174"/>
          <a:ext cx="3728744" cy="2833801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Подготовка подростков к сознательному выбору профессии         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651745" y="3138978"/>
        <a:ext cx="2363232" cy="1456633"/>
      </dsp:txXfrm>
    </dsp:sp>
    <dsp:sp modelId="{9830D81C-43CA-4F92-B050-B51968951C19}">
      <dsp:nvSpPr>
        <dsp:cNvPr id="0" name=""/>
        <dsp:cNvSpPr/>
      </dsp:nvSpPr>
      <dsp:spPr>
        <a:xfrm>
          <a:off x="779090" y="0"/>
          <a:ext cx="5006555" cy="4629010"/>
        </a:xfrm>
        <a:prstGeom prst="gear6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Готовность к сознательному выбору профессии через информированность подростков о наиболее распространенных видах труда, их значении для общества, знанием путей приобретения той или иной профессии и требований, которые предъявляются к личности с точки зрения ее физических и психических возможностей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99338" y="1172411"/>
        <a:ext cx="2566059" cy="2284188"/>
      </dsp:txXfrm>
    </dsp:sp>
    <dsp:sp modelId="{06429F66-007A-4D0D-A1BB-DDC41898B8CE}">
      <dsp:nvSpPr>
        <dsp:cNvPr id="0" name=""/>
        <dsp:cNvSpPr/>
      </dsp:nvSpPr>
      <dsp:spPr>
        <a:xfrm rot="20700000">
          <a:off x="4900924" y="43370"/>
          <a:ext cx="3578208" cy="3119470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Умением подростков правильно оценить свои данные для овладения избранной специальностью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 rot="-20700000">
        <a:off x="5712939" y="700352"/>
        <a:ext cx="1954178" cy="1805505"/>
      </dsp:txXfrm>
    </dsp:sp>
    <dsp:sp modelId="{5DBDD468-EABC-4B64-83EC-35036FF7FA4F}">
      <dsp:nvSpPr>
        <dsp:cNvPr id="0" name=""/>
        <dsp:cNvSpPr/>
      </dsp:nvSpPr>
      <dsp:spPr>
        <a:xfrm>
          <a:off x="4906159" y="2472950"/>
          <a:ext cx="3627266" cy="3627266"/>
        </a:xfrm>
        <a:prstGeom prst="circularArrow">
          <a:avLst>
            <a:gd name="adj1" fmla="val 4687"/>
            <a:gd name="adj2" fmla="val 299029"/>
            <a:gd name="adj3" fmla="val 2535114"/>
            <a:gd name="adj4" fmla="val 1582104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CF76-AAA4-4FE9-AE1B-D8A1935034C8}">
      <dsp:nvSpPr>
        <dsp:cNvPr id="0" name=""/>
        <dsp:cNvSpPr/>
      </dsp:nvSpPr>
      <dsp:spPr>
        <a:xfrm>
          <a:off x="937532" y="790185"/>
          <a:ext cx="2635435" cy="26354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6CDFF-320B-4A8C-AB9A-D797B548D8FA}">
      <dsp:nvSpPr>
        <dsp:cNvPr id="0" name=""/>
        <dsp:cNvSpPr/>
      </dsp:nvSpPr>
      <dsp:spPr>
        <a:xfrm>
          <a:off x="1047524" y="-230972"/>
          <a:ext cx="2841530" cy="28415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4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7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9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5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1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27DF-8D9A-413E-BD49-7B9FBD273EF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AEED-2048-44D2-8F5D-0C8EBEC2F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785" y="2591216"/>
            <a:ext cx="9901015" cy="3980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/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</a:rPr>
              <a:t>ебинар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«Формирование профессиональной траектории лиц с инвалидностью и ОВЗ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Курск,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02.03.2021 г.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80" y="-94004"/>
            <a:ext cx="3213219" cy="3401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5" y="263065"/>
            <a:ext cx="3352381" cy="2239828"/>
          </a:xfrm>
          <a:prstGeom prst="rect">
            <a:avLst/>
          </a:prstGeom>
        </p:spPr>
      </p:pic>
      <p:pic>
        <p:nvPicPr>
          <p:cNvPr id="6148" name="Picture 4" descr="https://isedu.kg-college.ru/media/logos/2383914_kgpk%20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66" y="-203729"/>
            <a:ext cx="2703107" cy="29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0" y="135803"/>
            <a:ext cx="3693814" cy="3413156"/>
            <a:chOff x="0" y="0"/>
            <a:chExt cx="2819" cy="5685"/>
          </a:xfrm>
        </p:grpSpPr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0" y="0"/>
              <a:ext cx="2819" cy="5685"/>
            </a:xfrm>
            <a:custGeom>
              <a:avLst/>
              <a:gdLst/>
              <a:ahLst/>
              <a:cxnLst>
                <a:cxn ang="0">
                  <a:pos x="2537" y="0"/>
                </a:cxn>
                <a:cxn ang="0">
                  <a:pos x="282" y="0"/>
                </a:cxn>
                <a:cxn ang="0">
                  <a:pos x="207" y="10"/>
                </a:cxn>
                <a:cxn ang="0">
                  <a:pos x="140" y="38"/>
                </a:cxn>
                <a:cxn ang="0">
                  <a:pos x="83" y="83"/>
                </a:cxn>
                <a:cxn ang="0">
                  <a:pos x="38" y="140"/>
                </a:cxn>
                <a:cxn ang="0">
                  <a:pos x="10" y="207"/>
                </a:cxn>
                <a:cxn ang="0">
                  <a:pos x="0" y="282"/>
                </a:cxn>
                <a:cxn ang="0">
                  <a:pos x="0" y="5403"/>
                </a:cxn>
                <a:cxn ang="0">
                  <a:pos x="10" y="5478"/>
                </a:cxn>
                <a:cxn ang="0">
                  <a:pos x="38" y="5545"/>
                </a:cxn>
                <a:cxn ang="0">
                  <a:pos x="83" y="5602"/>
                </a:cxn>
                <a:cxn ang="0">
                  <a:pos x="140" y="5647"/>
                </a:cxn>
                <a:cxn ang="0">
                  <a:pos x="207" y="5675"/>
                </a:cxn>
                <a:cxn ang="0">
                  <a:pos x="282" y="5685"/>
                </a:cxn>
                <a:cxn ang="0">
                  <a:pos x="2537" y="5685"/>
                </a:cxn>
                <a:cxn ang="0">
                  <a:pos x="2612" y="5675"/>
                </a:cxn>
                <a:cxn ang="0">
                  <a:pos x="2679" y="5647"/>
                </a:cxn>
                <a:cxn ang="0">
                  <a:pos x="2736" y="5602"/>
                </a:cxn>
                <a:cxn ang="0">
                  <a:pos x="2780" y="5545"/>
                </a:cxn>
                <a:cxn ang="0">
                  <a:pos x="2808" y="5478"/>
                </a:cxn>
                <a:cxn ang="0">
                  <a:pos x="2818" y="5403"/>
                </a:cxn>
                <a:cxn ang="0">
                  <a:pos x="2818" y="282"/>
                </a:cxn>
                <a:cxn ang="0">
                  <a:pos x="2808" y="207"/>
                </a:cxn>
                <a:cxn ang="0">
                  <a:pos x="2780" y="140"/>
                </a:cxn>
                <a:cxn ang="0">
                  <a:pos x="2736" y="83"/>
                </a:cxn>
                <a:cxn ang="0">
                  <a:pos x="2679" y="38"/>
                </a:cxn>
                <a:cxn ang="0">
                  <a:pos x="2612" y="10"/>
                </a:cxn>
                <a:cxn ang="0">
                  <a:pos x="2537" y="0"/>
                </a:cxn>
              </a:cxnLst>
              <a:rect l="0" t="0" r="r" b="b"/>
              <a:pathLst>
                <a:path w="2819" h="5685">
                  <a:moveTo>
                    <a:pt x="2537" y="0"/>
                  </a:moveTo>
                  <a:lnTo>
                    <a:pt x="282" y="0"/>
                  </a:lnTo>
                  <a:lnTo>
                    <a:pt x="207" y="10"/>
                  </a:lnTo>
                  <a:lnTo>
                    <a:pt x="140" y="38"/>
                  </a:lnTo>
                  <a:lnTo>
                    <a:pt x="83" y="83"/>
                  </a:lnTo>
                  <a:lnTo>
                    <a:pt x="38" y="140"/>
                  </a:lnTo>
                  <a:lnTo>
                    <a:pt x="10" y="207"/>
                  </a:lnTo>
                  <a:lnTo>
                    <a:pt x="0" y="282"/>
                  </a:lnTo>
                  <a:lnTo>
                    <a:pt x="0" y="5403"/>
                  </a:lnTo>
                  <a:lnTo>
                    <a:pt x="10" y="5478"/>
                  </a:lnTo>
                  <a:lnTo>
                    <a:pt x="38" y="5545"/>
                  </a:lnTo>
                  <a:lnTo>
                    <a:pt x="83" y="5602"/>
                  </a:lnTo>
                  <a:lnTo>
                    <a:pt x="140" y="5647"/>
                  </a:lnTo>
                  <a:lnTo>
                    <a:pt x="207" y="5675"/>
                  </a:lnTo>
                  <a:lnTo>
                    <a:pt x="282" y="5685"/>
                  </a:lnTo>
                  <a:lnTo>
                    <a:pt x="2537" y="5685"/>
                  </a:lnTo>
                  <a:lnTo>
                    <a:pt x="2612" y="5675"/>
                  </a:lnTo>
                  <a:lnTo>
                    <a:pt x="2679" y="5647"/>
                  </a:lnTo>
                  <a:lnTo>
                    <a:pt x="2736" y="5602"/>
                  </a:lnTo>
                  <a:lnTo>
                    <a:pt x="2780" y="5545"/>
                  </a:lnTo>
                  <a:lnTo>
                    <a:pt x="2808" y="5478"/>
                  </a:lnTo>
                  <a:lnTo>
                    <a:pt x="2818" y="5403"/>
                  </a:lnTo>
                  <a:lnTo>
                    <a:pt x="2818" y="282"/>
                  </a:lnTo>
                  <a:lnTo>
                    <a:pt x="2808" y="207"/>
                  </a:lnTo>
                  <a:lnTo>
                    <a:pt x="2780" y="140"/>
                  </a:lnTo>
                  <a:lnTo>
                    <a:pt x="2736" y="83"/>
                  </a:lnTo>
                  <a:lnTo>
                    <a:pt x="2679" y="38"/>
                  </a:lnTo>
                  <a:lnTo>
                    <a:pt x="2612" y="10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CFD4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326" y="1503"/>
              <a:ext cx="2255" cy="982"/>
            </a:xfrm>
            <a:custGeom>
              <a:avLst/>
              <a:gdLst/>
              <a:ahLst/>
              <a:cxnLst>
                <a:cxn ang="0">
                  <a:pos x="2156" y="0"/>
                </a:cxn>
                <a:cxn ang="0">
                  <a:pos x="98" y="0"/>
                </a:cxn>
                <a:cxn ang="0">
                  <a:pos x="60" y="8"/>
                </a:cxn>
                <a:cxn ang="0">
                  <a:pos x="28" y="29"/>
                </a:cxn>
                <a:cxn ang="0">
                  <a:pos x="7" y="60"/>
                </a:cxn>
                <a:cxn ang="0">
                  <a:pos x="0" y="98"/>
                </a:cxn>
                <a:cxn ang="0">
                  <a:pos x="0" y="883"/>
                </a:cxn>
                <a:cxn ang="0">
                  <a:pos x="7" y="921"/>
                </a:cxn>
                <a:cxn ang="0">
                  <a:pos x="28" y="952"/>
                </a:cxn>
                <a:cxn ang="0">
                  <a:pos x="60" y="973"/>
                </a:cxn>
                <a:cxn ang="0">
                  <a:pos x="98" y="981"/>
                </a:cxn>
                <a:cxn ang="0">
                  <a:pos x="2156" y="981"/>
                </a:cxn>
                <a:cxn ang="0">
                  <a:pos x="2194" y="973"/>
                </a:cxn>
                <a:cxn ang="0">
                  <a:pos x="2226" y="952"/>
                </a:cxn>
                <a:cxn ang="0">
                  <a:pos x="2247" y="921"/>
                </a:cxn>
                <a:cxn ang="0">
                  <a:pos x="2254" y="883"/>
                </a:cxn>
                <a:cxn ang="0">
                  <a:pos x="2254" y="98"/>
                </a:cxn>
                <a:cxn ang="0">
                  <a:pos x="2247" y="60"/>
                </a:cxn>
                <a:cxn ang="0">
                  <a:pos x="2226" y="29"/>
                </a:cxn>
                <a:cxn ang="0">
                  <a:pos x="2194" y="8"/>
                </a:cxn>
                <a:cxn ang="0">
                  <a:pos x="2156" y="0"/>
                </a:cxn>
              </a:cxnLst>
              <a:rect l="0" t="0" r="r" b="b"/>
              <a:pathLst>
                <a:path w="2255" h="982">
                  <a:moveTo>
                    <a:pt x="2156" y="0"/>
                  </a:moveTo>
                  <a:lnTo>
                    <a:pt x="98" y="0"/>
                  </a:lnTo>
                  <a:lnTo>
                    <a:pt x="60" y="8"/>
                  </a:lnTo>
                  <a:lnTo>
                    <a:pt x="28" y="29"/>
                  </a:lnTo>
                  <a:lnTo>
                    <a:pt x="7" y="60"/>
                  </a:lnTo>
                  <a:lnTo>
                    <a:pt x="0" y="98"/>
                  </a:lnTo>
                  <a:lnTo>
                    <a:pt x="0" y="883"/>
                  </a:lnTo>
                  <a:lnTo>
                    <a:pt x="7" y="921"/>
                  </a:lnTo>
                  <a:lnTo>
                    <a:pt x="28" y="952"/>
                  </a:lnTo>
                  <a:lnTo>
                    <a:pt x="60" y="973"/>
                  </a:lnTo>
                  <a:lnTo>
                    <a:pt x="98" y="981"/>
                  </a:lnTo>
                  <a:lnTo>
                    <a:pt x="2156" y="981"/>
                  </a:lnTo>
                  <a:lnTo>
                    <a:pt x="2194" y="973"/>
                  </a:lnTo>
                  <a:lnTo>
                    <a:pt x="2226" y="952"/>
                  </a:lnTo>
                  <a:lnTo>
                    <a:pt x="2247" y="921"/>
                  </a:lnTo>
                  <a:lnTo>
                    <a:pt x="2254" y="883"/>
                  </a:lnTo>
                  <a:lnTo>
                    <a:pt x="2254" y="98"/>
                  </a:lnTo>
                  <a:lnTo>
                    <a:pt x="2247" y="60"/>
                  </a:lnTo>
                  <a:lnTo>
                    <a:pt x="2226" y="29"/>
                  </a:lnTo>
                  <a:lnTo>
                    <a:pt x="2194" y="8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326" y="1503"/>
              <a:ext cx="2255" cy="98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7" y="60"/>
                </a:cxn>
                <a:cxn ang="0">
                  <a:pos x="28" y="29"/>
                </a:cxn>
                <a:cxn ang="0">
                  <a:pos x="60" y="8"/>
                </a:cxn>
                <a:cxn ang="0">
                  <a:pos x="98" y="0"/>
                </a:cxn>
                <a:cxn ang="0">
                  <a:pos x="2156" y="0"/>
                </a:cxn>
                <a:cxn ang="0">
                  <a:pos x="2194" y="8"/>
                </a:cxn>
                <a:cxn ang="0">
                  <a:pos x="2226" y="29"/>
                </a:cxn>
                <a:cxn ang="0">
                  <a:pos x="2247" y="60"/>
                </a:cxn>
                <a:cxn ang="0">
                  <a:pos x="2254" y="98"/>
                </a:cxn>
                <a:cxn ang="0">
                  <a:pos x="2254" y="883"/>
                </a:cxn>
                <a:cxn ang="0">
                  <a:pos x="2247" y="921"/>
                </a:cxn>
                <a:cxn ang="0">
                  <a:pos x="2226" y="952"/>
                </a:cxn>
                <a:cxn ang="0">
                  <a:pos x="2194" y="973"/>
                </a:cxn>
                <a:cxn ang="0">
                  <a:pos x="2156" y="981"/>
                </a:cxn>
                <a:cxn ang="0">
                  <a:pos x="98" y="981"/>
                </a:cxn>
                <a:cxn ang="0">
                  <a:pos x="60" y="973"/>
                </a:cxn>
                <a:cxn ang="0">
                  <a:pos x="28" y="952"/>
                </a:cxn>
                <a:cxn ang="0">
                  <a:pos x="7" y="921"/>
                </a:cxn>
                <a:cxn ang="0">
                  <a:pos x="0" y="883"/>
                </a:cxn>
                <a:cxn ang="0">
                  <a:pos x="0" y="98"/>
                </a:cxn>
              </a:cxnLst>
              <a:rect l="0" t="0" r="r" b="b"/>
              <a:pathLst>
                <a:path w="2255" h="982">
                  <a:moveTo>
                    <a:pt x="0" y="98"/>
                  </a:moveTo>
                  <a:lnTo>
                    <a:pt x="7" y="60"/>
                  </a:lnTo>
                  <a:lnTo>
                    <a:pt x="28" y="29"/>
                  </a:lnTo>
                  <a:lnTo>
                    <a:pt x="60" y="8"/>
                  </a:lnTo>
                  <a:lnTo>
                    <a:pt x="98" y="0"/>
                  </a:lnTo>
                  <a:lnTo>
                    <a:pt x="2156" y="0"/>
                  </a:lnTo>
                  <a:lnTo>
                    <a:pt x="2194" y="8"/>
                  </a:lnTo>
                  <a:lnTo>
                    <a:pt x="2226" y="29"/>
                  </a:lnTo>
                  <a:lnTo>
                    <a:pt x="2247" y="60"/>
                  </a:lnTo>
                  <a:lnTo>
                    <a:pt x="2254" y="98"/>
                  </a:lnTo>
                  <a:lnTo>
                    <a:pt x="2254" y="883"/>
                  </a:lnTo>
                  <a:lnTo>
                    <a:pt x="2247" y="921"/>
                  </a:lnTo>
                  <a:lnTo>
                    <a:pt x="2226" y="952"/>
                  </a:lnTo>
                  <a:lnTo>
                    <a:pt x="2194" y="973"/>
                  </a:lnTo>
                  <a:lnTo>
                    <a:pt x="2156" y="981"/>
                  </a:lnTo>
                  <a:lnTo>
                    <a:pt x="98" y="981"/>
                  </a:lnTo>
                  <a:lnTo>
                    <a:pt x="60" y="973"/>
                  </a:lnTo>
                  <a:lnTo>
                    <a:pt x="28" y="952"/>
                  </a:lnTo>
                  <a:lnTo>
                    <a:pt x="7" y="921"/>
                  </a:lnTo>
                  <a:lnTo>
                    <a:pt x="0" y="883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83" y="2609"/>
              <a:ext cx="2255" cy="903"/>
            </a:xfrm>
            <a:custGeom>
              <a:avLst/>
              <a:gdLst/>
              <a:ahLst/>
              <a:cxnLst>
                <a:cxn ang="0">
                  <a:pos x="2170" y="0"/>
                </a:cxn>
                <a:cxn ang="0">
                  <a:pos x="85" y="0"/>
                </a:cxn>
                <a:cxn ang="0">
                  <a:pos x="52" y="6"/>
                </a:cxn>
                <a:cxn ang="0">
                  <a:pos x="25" y="25"/>
                </a:cxn>
                <a:cxn ang="0">
                  <a:pos x="7" y="52"/>
                </a:cxn>
                <a:cxn ang="0">
                  <a:pos x="0" y="85"/>
                </a:cxn>
                <a:cxn ang="0">
                  <a:pos x="0" y="762"/>
                </a:cxn>
                <a:cxn ang="0">
                  <a:pos x="7" y="795"/>
                </a:cxn>
                <a:cxn ang="0">
                  <a:pos x="25" y="822"/>
                </a:cxn>
                <a:cxn ang="0">
                  <a:pos x="52" y="840"/>
                </a:cxn>
                <a:cxn ang="0">
                  <a:pos x="85" y="847"/>
                </a:cxn>
                <a:cxn ang="0">
                  <a:pos x="2170" y="847"/>
                </a:cxn>
                <a:cxn ang="0">
                  <a:pos x="2203" y="840"/>
                </a:cxn>
                <a:cxn ang="0">
                  <a:pos x="2230" y="822"/>
                </a:cxn>
                <a:cxn ang="0">
                  <a:pos x="2248" y="795"/>
                </a:cxn>
                <a:cxn ang="0">
                  <a:pos x="2255" y="762"/>
                </a:cxn>
                <a:cxn ang="0">
                  <a:pos x="2255" y="85"/>
                </a:cxn>
                <a:cxn ang="0">
                  <a:pos x="2248" y="52"/>
                </a:cxn>
                <a:cxn ang="0">
                  <a:pos x="2230" y="25"/>
                </a:cxn>
                <a:cxn ang="0">
                  <a:pos x="2203" y="6"/>
                </a:cxn>
                <a:cxn ang="0">
                  <a:pos x="2170" y="0"/>
                </a:cxn>
              </a:cxnLst>
              <a:rect l="0" t="0" r="r" b="b"/>
              <a:pathLst>
                <a:path w="2255" h="848">
                  <a:moveTo>
                    <a:pt x="2170" y="0"/>
                  </a:moveTo>
                  <a:lnTo>
                    <a:pt x="85" y="0"/>
                  </a:lnTo>
                  <a:lnTo>
                    <a:pt x="52" y="6"/>
                  </a:lnTo>
                  <a:lnTo>
                    <a:pt x="25" y="25"/>
                  </a:lnTo>
                  <a:lnTo>
                    <a:pt x="7" y="52"/>
                  </a:lnTo>
                  <a:lnTo>
                    <a:pt x="0" y="85"/>
                  </a:lnTo>
                  <a:lnTo>
                    <a:pt x="0" y="762"/>
                  </a:lnTo>
                  <a:lnTo>
                    <a:pt x="7" y="795"/>
                  </a:lnTo>
                  <a:lnTo>
                    <a:pt x="25" y="822"/>
                  </a:lnTo>
                  <a:lnTo>
                    <a:pt x="52" y="840"/>
                  </a:lnTo>
                  <a:lnTo>
                    <a:pt x="85" y="847"/>
                  </a:lnTo>
                  <a:lnTo>
                    <a:pt x="2170" y="847"/>
                  </a:lnTo>
                  <a:lnTo>
                    <a:pt x="2203" y="840"/>
                  </a:lnTo>
                  <a:lnTo>
                    <a:pt x="2230" y="822"/>
                  </a:lnTo>
                  <a:lnTo>
                    <a:pt x="2248" y="795"/>
                  </a:lnTo>
                  <a:lnTo>
                    <a:pt x="2255" y="762"/>
                  </a:lnTo>
                  <a:lnTo>
                    <a:pt x="2255" y="85"/>
                  </a:lnTo>
                  <a:lnTo>
                    <a:pt x="2248" y="52"/>
                  </a:lnTo>
                  <a:lnTo>
                    <a:pt x="2230" y="25"/>
                  </a:lnTo>
                  <a:lnTo>
                    <a:pt x="2203" y="6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83" y="2664"/>
              <a:ext cx="2255" cy="84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7" y="52"/>
                </a:cxn>
                <a:cxn ang="0">
                  <a:pos x="25" y="25"/>
                </a:cxn>
                <a:cxn ang="0">
                  <a:pos x="52" y="6"/>
                </a:cxn>
                <a:cxn ang="0">
                  <a:pos x="85" y="0"/>
                </a:cxn>
                <a:cxn ang="0">
                  <a:pos x="2170" y="0"/>
                </a:cxn>
                <a:cxn ang="0">
                  <a:pos x="2203" y="6"/>
                </a:cxn>
                <a:cxn ang="0">
                  <a:pos x="2230" y="25"/>
                </a:cxn>
                <a:cxn ang="0">
                  <a:pos x="2248" y="52"/>
                </a:cxn>
                <a:cxn ang="0">
                  <a:pos x="2255" y="85"/>
                </a:cxn>
                <a:cxn ang="0">
                  <a:pos x="2255" y="762"/>
                </a:cxn>
                <a:cxn ang="0">
                  <a:pos x="2248" y="795"/>
                </a:cxn>
                <a:cxn ang="0">
                  <a:pos x="2230" y="822"/>
                </a:cxn>
                <a:cxn ang="0">
                  <a:pos x="2203" y="840"/>
                </a:cxn>
                <a:cxn ang="0">
                  <a:pos x="2170" y="847"/>
                </a:cxn>
                <a:cxn ang="0">
                  <a:pos x="85" y="847"/>
                </a:cxn>
                <a:cxn ang="0">
                  <a:pos x="52" y="840"/>
                </a:cxn>
                <a:cxn ang="0">
                  <a:pos x="25" y="822"/>
                </a:cxn>
                <a:cxn ang="0">
                  <a:pos x="7" y="795"/>
                </a:cxn>
                <a:cxn ang="0">
                  <a:pos x="0" y="762"/>
                </a:cxn>
                <a:cxn ang="0">
                  <a:pos x="0" y="85"/>
                </a:cxn>
              </a:cxnLst>
              <a:rect l="0" t="0" r="r" b="b"/>
              <a:pathLst>
                <a:path w="2255" h="848">
                  <a:moveTo>
                    <a:pt x="0" y="85"/>
                  </a:moveTo>
                  <a:lnTo>
                    <a:pt x="7" y="52"/>
                  </a:lnTo>
                  <a:lnTo>
                    <a:pt x="25" y="25"/>
                  </a:lnTo>
                  <a:lnTo>
                    <a:pt x="52" y="6"/>
                  </a:lnTo>
                  <a:lnTo>
                    <a:pt x="85" y="0"/>
                  </a:lnTo>
                  <a:lnTo>
                    <a:pt x="2170" y="0"/>
                  </a:lnTo>
                  <a:lnTo>
                    <a:pt x="2203" y="6"/>
                  </a:lnTo>
                  <a:lnTo>
                    <a:pt x="2230" y="25"/>
                  </a:lnTo>
                  <a:lnTo>
                    <a:pt x="2248" y="52"/>
                  </a:lnTo>
                  <a:lnTo>
                    <a:pt x="2255" y="85"/>
                  </a:lnTo>
                  <a:lnTo>
                    <a:pt x="2255" y="762"/>
                  </a:lnTo>
                  <a:lnTo>
                    <a:pt x="2248" y="795"/>
                  </a:lnTo>
                  <a:lnTo>
                    <a:pt x="2230" y="822"/>
                  </a:lnTo>
                  <a:lnTo>
                    <a:pt x="2203" y="840"/>
                  </a:lnTo>
                  <a:lnTo>
                    <a:pt x="2170" y="847"/>
                  </a:lnTo>
                  <a:lnTo>
                    <a:pt x="85" y="847"/>
                  </a:lnTo>
                  <a:lnTo>
                    <a:pt x="52" y="840"/>
                  </a:lnTo>
                  <a:lnTo>
                    <a:pt x="25" y="822"/>
                  </a:lnTo>
                  <a:lnTo>
                    <a:pt x="7" y="795"/>
                  </a:lnTo>
                  <a:lnTo>
                    <a:pt x="0" y="762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75" y="3562"/>
              <a:ext cx="2255" cy="809"/>
            </a:xfrm>
            <a:custGeom>
              <a:avLst/>
              <a:gdLst/>
              <a:ahLst/>
              <a:cxnLst>
                <a:cxn ang="0">
                  <a:pos x="2174" y="0"/>
                </a:cxn>
                <a:cxn ang="0">
                  <a:pos x="81" y="0"/>
                </a:cxn>
                <a:cxn ang="0">
                  <a:pos x="50" y="6"/>
                </a:cxn>
                <a:cxn ang="0">
                  <a:pos x="24" y="24"/>
                </a:cxn>
                <a:cxn ang="0">
                  <a:pos x="7" y="49"/>
                </a:cxn>
                <a:cxn ang="0">
                  <a:pos x="0" y="81"/>
                </a:cxn>
                <a:cxn ang="0">
                  <a:pos x="0" y="727"/>
                </a:cxn>
                <a:cxn ang="0">
                  <a:pos x="7" y="759"/>
                </a:cxn>
                <a:cxn ang="0">
                  <a:pos x="24" y="785"/>
                </a:cxn>
                <a:cxn ang="0">
                  <a:pos x="50" y="802"/>
                </a:cxn>
                <a:cxn ang="0">
                  <a:pos x="81" y="808"/>
                </a:cxn>
                <a:cxn ang="0">
                  <a:pos x="2174" y="808"/>
                </a:cxn>
                <a:cxn ang="0">
                  <a:pos x="2205" y="802"/>
                </a:cxn>
                <a:cxn ang="0">
                  <a:pos x="2231" y="785"/>
                </a:cxn>
                <a:cxn ang="0">
                  <a:pos x="2248" y="759"/>
                </a:cxn>
                <a:cxn ang="0">
                  <a:pos x="2255" y="727"/>
                </a:cxn>
                <a:cxn ang="0">
                  <a:pos x="2255" y="81"/>
                </a:cxn>
                <a:cxn ang="0">
                  <a:pos x="2248" y="49"/>
                </a:cxn>
                <a:cxn ang="0">
                  <a:pos x="2231" y="24"/>
                </a:cxn>
                <a:cxn ang="0">
                  <a:pos x="2205" y="6"/>
                </a:cxn>
                <a:cxn ang="0">
                  <a:pos x="2174" y="0"/>
                </a:cxn>
              </a:cxnLst>
              <a:rect l="0" t="0" r="r" b="b"/>
              <a:pathLst>
                <a:path w="2255" h="809">
                  <a:moveTo>
                    <a:pt x="2174" y="0"/>
                  </a:moveTo>
                  <a:lnTo>
                    <a:pt x="81" y="0"/>
                  </a:lnTo>
                  <a:lnTo>
                    <a:pt x="50" y="6"/>
                  </a:lnTo>
                  <a:lnTo>
                    <a:pt x="24" y="24"/>
                  </a:lnTo>
                  <a:lnTo>
                    <a:pt x="7" y="49"/>
                  </a:lnTo>
                  <a:lnTo>
                    <a:pt x="0" y="81"/>
                  </a:lnTo>
                  <a:lnTo>
                    <a:pt x="0" y="727"/>
                  </a:lnTo>
                  <a:lnTo>
                    <a:pt x="7" y="759"/>
                  </a:lnTo>
                  <a:lnTo>
                    <a:pt x="24" y="785"/>
                  </a:lnTo>
                  <a:lnTo>
                    <a:pt x="50" y="802"/>
                  </a:lnTo>
                  <a:lnTo>
                    <a:pt x="81" y="808"/>
                  </a:lnTo>
                  <a:lnTo>
                    <a:pt x="2174" y="808"/>
                  </a:lnTo>
                  <a:lnTo>
                    <a:pt x="2205" y="802"/>
                  </a:lnTo>
                  <a:lnTo>
                    <a:pt x="2231" y="785"/>
                  </a:lnTo>
                  <a:lnTo>
                    <a:pt x="2248" y="759"/>
                  </a:lnTo>
                  <a:lnTo>
                    <a:pt x="2255" y="727"/>
                  </a:lnTo>
                  <a:lnTo>
                    <a:pt x="2255" y="81"/>
                  </a:lnTo>
                  <a:lnTo>
                    <a:pt x="2248" y="49"/>
                  </a:lnTo>
                  <a:lnTo>
                    <a:pt x="2231" y="24"/>
                  </a:lnTo>
                  <a:lnTo>
                    <a:pt x="2205" y="6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297" y="3562"/>
              <a:ext cx="2255" cy="809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" y="49"/>
                </a:cxn>
                <a:cxn ang="0">
                  <a:pos x="24" y="24"/>
                </a:cxn>
                <a:cxn ang="0">
                  <a:pos x="50" y="6"/>
                </a:cxn>
                <a:cxn ang="0">
                  <a:pos x="81" y="0"/>
                </a:cxn>
                <a:cxn ang="0">
                  <a:pos x="2174" y="0"/>
                </a:cxn>
                <a:cxn ang="0">
                  <a:pos x="2205" y="6"/>
                </a:cxn>
                <a:cxn ang="0">
                  <a:pos x="2231" y="24"/>
                </a:cxn>
                <a:cxn ang="0">
                  <a:pos x="2248" y="49"/>
                </a:cxn>
                <a:cxn ang="0">
                  <a:pos x="2255" y="81"/>
                </a:cxn>
                <a:cxn ang="0">
                  <a:pos x="2255" y="727"/>
                </a:cxn>
                <a:cxn ang="0">
                  <a:pos x="2248" y="759"/>
                </a:cxn>
                <a:cxn ang="0">
                  <a:pos x="2231" y="785"/>
                </a:cxn>
                <a:cxn ang="0">
                  <a:pos x="2205" y="802"/>
                </a:cxn>
                <a:cxn ang="0">
                  <a:pos x="2174" y="808"/>
                </a:cxn>
                <a:cxn ang="0">
                  <a:pos x="81" y="808"/>
                </a:cxn>
                <a:cxn ang="0">
                  <a:pos x="50" y="802"/>
                </a:cxn>
                <a:cxn ang="0">
                  <a:pos x="24" y="785"/>
                </a:cxn>
                <a:cxn ang="0">
                  <a:pos x="7" y="759"/>
                </a:cxn>
                <a:cxn ang="0">
                  <a:pos x="0" y="727"/>
                </a:cxn>
                <a:cxn ang="0">
                  <a:pos x="0" y="81"/>
                </a:cxn>
              </a:cxnLst>
              <a:rect l="0" t="0" r="r" b="b"/>
              <a:pathLst>
                <a:path w="2255" h="809">
                  <a:moveTo>
                    <a:pt x="0" y="81"/>
                  </a:moveTo>
                  <a:lnTo>
                    <a:pt x="7" y="49"/>
                  </a:lnTo>
                  <a:lnTo>
                    <a:pt x="24" y="24"/>
                  </a:lnTo>
                  <a:lnTo>
                    <a:pt x="50" y="6"/>
                  </a:lnTo>
                  <a:lnTo>
                    <a:pt x="81" y="0"/>
                  </a:lnTo>
                  <a:lnTo>
                    <a:pt x="2174" y="0"/>
                  </a:lnTo>
                  <a:lnTo>
                    <a:pt x="2205" y="6"/>
                  </a:lnTo>
                  <a:lnTo>
                    <a:pt x="2231" y="24"/>
                  </a:lnTo>
                  <a:lnTo>
                    <a:pt x="2248" y="49"/>
                  </a:lnTo>
                  <a:lnTo>
                    <a:pt x="2255" y="81"/>
                  </a:lnTo>
                  <a:lnTo>
                    <a:pt x="2255" y="727"/>
                  </a:lnTo>
                  <a:lnTo>
                    <a:pt x="2248" y="759"/>
                  </a:lnTo>
                  <a:lnTo>
                    <a:pt x="2231" y="785"/>
                  </a:lnTo>
                  <a:lnTo>
                    <a:pt x="2205" y="802"/>
                  </a:lnTo>
                  <a:lnTo>
                    <a:pt x="2174" y="808"/>
                  </a:lnTo>
                  <a:lnTo>
                    <a:pt x="81" y="808"/>
                  </a:lnTo>
                  <a:lnTo>
                    <a:pt x="50" y="802"/>
                  </a:lnTo>
                  <a:lnTo>
                    <a:pt x="24" y="785"/>
                  </a:lnTo>
                  <a:lnTo>
                    <a:pt x="7" y="759"/>
                  </a:lnTo>
                  <a:lnTo>
                    <a:pt x="0" y="727"/>
                  </a:lnTo>
                  <a:lnTo>
                    <a:pt x="0" y="81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283" y="4437"/>
              <a:ext cx="2255" cy="496"/>
            </a:xfrm>
            <a:custGeom>
              <a:avLst/>
              <a:gdLst/>
              <a:ahLst/>
              <a:cxnLst>
                <a:cxn ang="0">
                  <a:pos x="2205" y="0"/>
                </a:cxn>
                <a:cxn ang="0">
                  <a:pos x="50" y="0"/>
                </a:cxn>
                <a:cxn ang="0">
                  <a:pos x="30" y="3"/>
                </a:cxn>
                <a:cxn ang="0">
                  <a:pos x="15" y="14"/>
                </a:cxn>
                <a:cxn ang="0">
                  <a:pos x="4" y="30"/>
                </a:cxn>
                <a:cxn ang="0">
                  <a:pos x="0" y="49"/>
                </a:cxn>
                <a:cxn ang="0">
                  <a:pos x="0" y="446"/>
                </a:cxn>
                <a:cxn ang="0">
                  <a:pos x="4" y="465"/>
                </a:cxn>
                <a:cxn ang="0">
                  <a:pos x="15" y="481"/>
                </a:cxn>
                <a:cxn ang="0">
                  <a:pos x="30" y="492"/>
                </a:cxn>
                <a:cxn ang="0">
                  <a:pos x="50" y="495"/>
                </a:cxn>
                <a:cxn ang="0">
                  <a:pos x="2205" y="495"/>
                </a:cxn>
                <a:cxn ang="0">
                  <a:pos x="2224" y="492"/>
                </a:cxn>
                <a:cxn ang="0">
                  <a:pos x="2240" y="481"/>
                </a:cxn>
                <a:cxn ang="0">
                  <a:pos x="2251" y="465"/>
                </a:cxn>
                <a:cxn ang="0">
                  <a:pos x="2255" y="446"/>
                </a:cxn>
                <a:cxn ang="0">
                  <a:pos x="2255" y="49"/>
                </a:cxn>
                <a:cxn ang="0">
                  <a:pos x="2251" y="30"/>
                </a:cxn>
                <a:cxn ang="0">
                  <a:pos x="2240" y="14"/>
                </a:cxn>
                <a:cxn ang="0">
                  <a:pos x="2224" y="3"/>
                </a:cxn>
                <a:cxn ang="0">
                  <a:pos x="2205" y="0"/>
                </a:cxn>
              </a:cxnLst>
              <a:rect l="0" t="0" r="r" b="b"/>
              <a:pathLst>
                <a:path w="2255" h="496">
                  <a:moveTo>
                    <a:pt x="2205" y="0"/>
                  </a:moveTo>
                  <a:lnTo>
                    <a:pt x="50" y="0"/>
                  </a:lnTo>
                  <a:lnTo>
                    <a:pt x="30" y="3"/>
                  </a:lnTo>
                  <a:lnTo>
                    <a:pt x="15" y="14"/>
                  </a:lnTo>
                  <a:lnTo>
                    <a:pt x="4" y="30"/>
                  </a:lnTo>
                  <a:lnTo>
                    <a:pt x="0" y="49"/>
                  </a:lnTo>
                  <a:lnTo>
                    <a:pt x="0" y="446"/>
                  </a:lnTo>
                  <a:lnTo>
                    <a:pt x="4" y="465"/>
                  </a:lnTo>
                  <a:lnTo>
                    <a:pt x="15" y="481"/>
                  </a:lnTo>
                  <a:lnTo>
                    <a:pt x="30" y="492"/>
                  </a:lnTo>
                  <a:lnTo>
                    <a:pt x="50" y="495"/>
                  </a:lnTo>
                  <a:lnTo>
                    <a:pt x="2205" y="495"/>
                  </a:lnTo>
                  <a:lnTo>
                    <a:pt x="2224" y="492"/>
                  </a:lnTo>
                  <a:lnTo>
                    <a:pt x="2240" y="481"/>
                  </a:lnTo>
                  <a:lnTo>
                    <a:pt x="2251" y="465"/>
                  </a:lnTo>
                  <a:lnTo>
                    <a:pt x="2255" y="446"/>
                  </a:lnTo>
                  <a:lnTo>
                    <a:pt x="2255" y="49"/>
                  </a:lnTo>
                  <a:lnTo>
                    <a:pt x="2251" y="30"/>
                  </a:lnTo>
                  <a:lnTo>
                    <a:pt x="2240" y="14"/>
                  </a:lnTo>
                  <a:lnTo>
                    <a:pt x="2224" y="3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283" y="4437"/>
              <a:ext cx="2255" cy="496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4" y="30"/>
                </a:cxn>
                <a:cxn ang="0">
                  <a:pos x="15" y="14"/>
                </a:cxn>
                <a:cxn ang="0">
                  <a:pos x="30" y="3"/>
                </a:cxn>
                <a:cxn ang="0">
                  <a:pos x="50" y="0"/>
                </a:cxn>
                <a:cxn ang="0">
                  <a:pos x="2205" y="0"/>
                </a:cxn>
                <a:cxn ang="0">
                  <a:pos x="2224" y="3"/>
                </a:cxn>
                <a:cxn ang="0">
                  <a:pos x="2240" y="14"/>
                </a:cxn>
                <a:cxn ang="0">
                  <a:pos x="2251" y="30"/>
                </a:cxn>
                <a:cxn ang="0">
                  <a:pos x="2255" y="49"/>
                </a:cxn>
                <a:cxn ang="0">
                  <a:pos x="2255" y="446"/>
                </a:cxn>
                <a:cxn ang="0">
                  <a:pos x="2251" y="465"/>
                </a:cxn>
                <a:cxn ang="0">
                  <a:pos x="2240" y="481"/>
                </a:cxn>
                <a:cxn ang="0">
                  <a:pos x="2224" y="492"/>
                </a:cxn>
                <a:cxn ang="0">
                  <a:pos x="2205" y="495"/>
                </a:cxn>
                <a:cxn ang="0">
                  <a:pos x="50" y="495"/>
                </a:cxn>
                <a:cxn ang="0">
                  <a:pos x="30" y="492"/>
                </a:cxn>
                <a:cxn ang="0">
                  <a:pos x="15" y="481"/>
                </a:cxn>
                <a:cxn ang="0">
                  <a:pos x="4" y="465"/>
                </a:cxn>
                <a:cxn ang="0">
                  <a:pos x="0" y="446"/>
                </a:cxn>
                <a:cxn ang="0">
                  <a:pos x="0" y="49"/>
                </a:cxn>
              </a:cxnLst>
              <a:rect l="0" t="0" r="r" b="b"/>
              <a:pathLst>
                <a:path w="2255" h="496">
                  <a:moveTo>
                    <a:pt x="0" y="49"/>
                  </a:moveTo>
                  <a:lnTo>
                    <a:pt x="4" y="30"/>
                  </a:lnTo>
                  <a:lnTo>
                    <a:pt x="15" y="14"/>
                  </a:lnTo>
                  <a:lnTo>
                    <a:pt x="30" y="3"/>
                  </a:lnTo>
                  <a:lnTo>
                    <a:pt x="50" y="0"/>
                  </a:lnTo>
                  <a:lnTo>
                    <a:pt x="2205" y="0"/>
                  </a:lnTo>
                  <a:lnTo>
                    <a:pt x="2224" y="3"/>
                  </a:lnTo>
                  <a:lnTo>
                    <a:pt x="2240" y="14"/>
                  </a:lnTo>
                  <a:lnTo>
                    <a:pt x="2251" y="30"/>
                  </a:lnTo>
                  <a:lnTo>
                    <a:pt x="2255" y="49"/>
                  </a:lnTo>
                  <a:lnTo>
                    <a:pt x="2255" y="446"/>
                  </a:lnTo>
                  <a:lnTo>
                    <a:pt x="2251" y="465"/>
                  </a:lnTo>
                  <a:lnTo>
                    <a:pt x="2240" y="481"/>
                  </a:lnTo>
                  <a:lnTo>
                    <a:pt x="2224" y="492"/>
                  </a:lnTo>
                  <a:lnTo>
                    <a:pt x="2205" y="495"/>
                  </a:lnTo>
                  <a:lnTo>
                    <a:pt x="50" y="495"/>
                  </a:lnTo>
                  <a:lnTo>
                    <a:pt x="30" y="492"/>
                  </a:lnTo>
                  <a:lnTo>
                    <a:pt x="15" y="481"/>
                  </a:lnTo>
                  <a:lnTo>
                    <a:pt x="4" y="465"/>
                  </a:lnTo>
                  <a:lnTo>
                    <a:pt x="0" y="446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283" y="4964"/>
              <a:ext cx="2255" cy="437"/>
            </a:xfrm>
            <a:custGeom>
              <a:avLst/>
              <a:gdLst/>
              <a:ahLst/>
              <a:cxnLst>
                <a:cxn ang="0">
                  <a:pos x="2211" y="0"/>
                </a:cxn>
                <a:cxn ang="0">
                  <a:pos x="44" y="0"/>
                </a:cxn>
                <a:cxn ang="0">
                  <a:pos x="27" y="3"/>
                </a:cxn>
                <a:cxn ang="0">
                  <a:pos x="13" y="13"/>
                </a:cxn>
                <a:cxn ang="0">
                  <a:pos x="3" y="26"/>
                </a:cxn>
                <a:cxn ang="0">
                  <a:pos x="0" y="43"/>
                </a:cxn>
                <a:cxn ang="0">
                  <a:pos x="0" y="393"/>
                </a:cxn>
                <a:cxn ang="0">
                  <a:pos x="3" y="410"/>
                </a:cxn>
                <a:cxn ang="0">
                  <a:pos x="13" y="424"/>
                </a:cxn>
                <a:cxn ang="0">
                  <a:pos x="27" y="433"/>
                </a:cxn>
                <a:cxn ang="0">
                  <a:pos x="44" y="437"/>
                </a:cxn>
                <a:cxn ang="0">
                  <a:pos x="2211" y="437"/>
                </a:cxn>
                <a:cxn ang="0">
                  <a:pos x="2228" y="433"/>
                </a:cxn>
                <a:cxn ang="0">
                  <a:pos x="2242" y="424"/>
                </a:cxn>
                <a:cxn ang="0">
                  <a:pos x="2251" y="410"/>
                </a:cxn>
                <a:cxn ang="0">
                  <a:pos x="2255" y="393"/>
                </a:cxn>
                <a:cxn ang="0">
                  <a:pos x="2255" y="43"/>
                </a:cxn>
                <a:cxn ang="0">
                  <a:pos x="2251" y="26"/>
                </a:cxn>
                <a:cxn ang="0">
                  <a:pos x="2242" y="13"/>
                </a:cxn>
                <a:cxn ang="0">
                  <a:pos x="2228" y="3"/>
                </a:cxn>
                <a:cxn ang="0">
                  <a:pos x="2211" y="0"/>
                </a:cxn>
              </a:cxnLst>
              <a:rect l="0" t="0" r="r" b="b"/>
              <a:pathLst>
                <a:path w="2255" h="437">
                  <a:moveTo>
                    <a:pt x="2211" y="0"/>
                  </a:moveTo>
                  <a:lnTo>
                    <a:pt x="44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0" y="393"/>
                  </a:lnTo>
                  <a:lnTo>
                    <a:pt x="3" y="410"/>
                  </a:lnTo>
                  <a:lnTo>
                    <a:pt x="13" y="424"/>
                  </a:lnTo>
                  <a:lnTo>
                    <a:pt x="27" y="433"/>
                  </a:lnTo>
                  <a:lnTo>
                    <a:pt x="44" y="437"/>
                  </a:lnTo>
                  <a:lnTo>
                    <a:pt x="2211" y="437"/>
                  </a:lnTo>
                  <a:lnTo>
                    <a:pt x="2228" y="433"/>
                  </a:lnTo>
                  <a:lnTo>
                    <a:pt x="2242" y="424"/>
                  </a:lnTo>
                  <a:lnTo>
                    <a:pt x="2251" y="410"/>
                  </a:lnTo>
                  <a:lnTo>
                    <a:pt x="2255" y="393"/>
                  </a:lnTo>
                  <a:lnTo>
                    <a:pt x="2255" y="43"/>
                  </a:lnTo>
                  <a:lnTo>
                    <a:pt x="2251" y="26"/>
                  </a:lnTo>
                  <a:lnTo>
                    <a:pt x="2242" y="13"/>
                  </a:lnTo>
                  <a:lnTo>
                    <a:pt x="2228" y="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283" y="4964"/>
              <a:ext cx="2255" cy="43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26"/>
                </a:cxn>
                <a:cxn ang="0">
                  <a:pos x="13" y="13"/>
                </a:cxn>
                <a:cxn ang="0">
                  <a:pos x="27" y="3"/>
                </a:cxn>
                <a:cxn ang="0">
                  <a:pos x="44" y="0"/>
                </a:cxn>
                <a:cxn ang="0">
                  <a:pos x="2211" y="0"/>
                </a:cxn>
                <a:cxn ang="0">
                  <a:pos x="2228" y="3"/>
                </a:cxn>
                <a:cxn ang="0">
                  <a:pos x="2242" y="13"/>
                </a:cxn>
                <a:cxn ang="0">
                  <a:pos x="2251" y="26"/>
                </a:cxn>
                <a:cxn ang="0">
                  <a:pos x="2255" y="43"/>
                </a:cxn>
                <a:cxn ang="0">
                  <a:pos x="2255" y="393"/>
                </a:cxn>
                <a:cxn ang="0">
                  <a:pos x="2251" y="410"/>
                </a:cxn>
                <a:cxn ang="0">
                  <a:pos x="2242" y="424"/>
                </a:cxn>
                <a:cxn ang="0">
                  <a:pos x="2228" y="433"/>
                </a:cxn>
                <a:cxn ang="0">
                  <a:pos x="2211" y="437"/>
                </a:cxn>
                <a:cxn ang="0">
                  <a:pos x="44" y="437"/>
                </a:cxn>
                <a:cxn ang="0">
                  <a:pos x="27" y="433"/>
                </a:cxn>
                <a:cxn ang="0">
                  <a:pos x="13" y="424"/>
                </a:cxn>
                <a:cxn ang="0">
                  <a:pos x="3" y="410"/>
                </a:cxn>
                <a:cxn ang="0">
                  <a:pos x="0" y="393"/>
                </a:cxn>
                <a:cxn ang="0">
                  <a:pos x="0" y="43"/>
                </a:cxn>
              </a:cxnLst>
              <a:rect l="0" t="0" r="r" b="b"/>
              <a:pathLst>
                <a:path w="2255" h="437">
                  <a:moveTo>
                    <a:pt x="0" y="43"/>
                  </a:moveTo>
                  <a:lnTo>
                    <a:pt x="3" y="26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2211" y="0"/>
                  </a:lnTo>
                  <a:lnTo>
                    <a:pt x="2228" y="3"/>
                  </a:lnTo>
                  <a:lnTo>
                    <a:pt x="2242" y="13"/>
                  </a:lnTo>
                  <a:lnTo>
                    <a:pt x="2251" y="26"/>
                  </a:lnTo>
                  <a:lnTo>
                    <a:pt x="2255" y="43"/>
                  </a:lnTo>
                  <a:lnTo>
                    <a:pt x="2255" y="393"/>
                  </a:lnTo>
                  <a:lnTo>
                    <a:pt x="2251" y="410"/>
                  </a:lnTo>
                  <a:lnTo>
                    <a:pt x="2242" y="424"/>
                  </a:lnTo>
                  <a:lnTo>
                    <a:pt x="2228" y="433"/>
                  </a:lnTo>
                  <a:lnTo>
                    <a:pt x="2211" y="437"/>
                  </a:lnTo>
                  <a:lnTo>
                    <a:pt x="44" y="437"/>
                  </a:lnTo>
                  <a:lnTo>
                    <a:pt x="27" y="433"/>
                  </a:lnTo>
                  <a:lnTo>
                    <a:pt x="13" y="424"/>
                  </a:lnTo>
                  <a:lnTo>
                    <a:pt x="3" y="410"/>
                  </a:lnTo>
                  <a:lnTo>
                    <a:pt x="0" y="393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253" y="588"/>
              <a:ext cx="2335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Общеобразовательные организации</a:t>
              </a:r>
              <a:endPara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362" y="1566"/>
              <a:ext cx="2115" cy="3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3095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3095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Тренинг по самоопределению профессиональной деятельности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3095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</a:p>
            <a:p>
              <a:pPr marL="0" marR="0" lvl="0" indent="3095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1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3095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Просмотр видеороликов и рекламных материалов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3095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1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3095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Встречи со специалистами и профессионалами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3095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3095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Квест-игры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</a:p>
            <a:p>
              <a:pPr marL="0" marR="0" lvl="0" indent="3095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1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3095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Другие мероприятия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3793402" y="3248025"/>
            <a:ext cx="4707803" cy="3609975"/>
            <a:chOff x="0" y="0"/>
            <a:chExt cx="2819" cy="5685"/>
          </a:xfrm>
        </p:grpSpPr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0" y="0"/>
              <a:ext cx="2819" cy="5685"/>
            </a:xfrm>
            <a:custGeom>
              <a:avLst/>
              <a:gdLst/>
              <a:ahLst/>
              <a:cxnLst>
                <a:cxn ang="0">
                  <a:pos x="2537" y="0"/>
                </a:cxn>
                <a:cxn ang="0">
                  <a:pos x="282" y="0"/>
                </a:cxn>
                <a:cxn ang="0">
                  <a:pos x="207" y="10"/>
                </a:cxn>
                <a:cxn ang="0">
                  <a:pos x="140" y="38"/>
                </a:cxn>
                <a:cxn ang="0">
                  <a:pos x="83" y="83"/>
                </a:cxn>
                <a:cxn ang="0">
                  <a:pos x="38" y="140"/>
                </a:cxn>
                <a:cxn ang="0">
                  <a:pos x="10" y="207"/>
                </a:cxn>
                <a:cxn ang="0">
                  <a:pos x="0" y="282"/>
                </a:cxn>
                <a:cxn ang="0">
                  <a:pos x="0" y="5403"/>
                </a:cxn>
                <a:cxn ang="0">
                  <a:pos x="10" y="5478"/>
                </a:cxn>
                <a:cxn ang="0">
                  <a:pos x="38" y="5545"/>
                </a:cxn>
                <a:cxn ang="0">
                  <a:pos x="83" y="5602"/>
                </a:cxn>
                <a:cxn ang="0">
                  <a:pos x="140" y="5647"/>
                </a:cxn>
                <a:cxn ang="0">
                  <a:pos x="207" y="5675"/>
                </a:cxn>
                <a:cxn ang="0">
                  <a:pos x="282" y="5685"/>
                </a:cxn>
                <a:cxn ang="0">
                  <a:pos x="2537" y="5685"/>
                </a:cxn>
                <a:cxn ang="0">
                  <a:pos x="2612" y="5675"/>
                </a:cxn>
                <a:cxn ang="0">
                  <a:pos x="2679" y="5647"/>
                </a:cxn>
                <a:cxn ang="0">
                  <a:pos x="2736" y="5602"/>
                </a:cxn>
                <a:cxn ang="0">
                  <a:pos x="2780" y="5545"/>
                </a:cxn>
                <a:cxn ang="0">
                  <a:pos x="2808" y="5478"/>
                </a:cxn>
                <a:cxn ang="0">
                  <a:pos x="2818" y="5403"/>
                </a:cxn>
                <a:cxn ang="0">
                  <a:pos x="2818" y="282"/>
                </a:cxn>
                <a:cxn ang="0">
                  <a:pos x="2808" y="207"/>
                </a:cxn>
                <a:cxn ang="0">
                  <a:pos x="2780" y="140"/>
                </a:cxn>
                <a:cxn ang="0">
                  <a:pos x="2736" y="83"/>
                </a:cxn>
                <a:cxn ang="0">
                  <a:pos x="2679" y="38"/>
                </a:cxn>
                <a:cxn ang="0">
                  <a:pos x="2612" y="10"/>
                </a:cxn>
                <a:cxn ang="0">
                  <a:pos x="2537" y="0"/>
                </a:cxn>
              </a:cxnLst>
              <a:rect l="0" t="0" r="r" b="b"/>
              <a:pathLst>
                <a:path w="2819" h="5685">
                  <a:moveTo>
                    <a:pt x="2537" y="0"/>
                  </a:moveTo>
                  <a:lnTo>
                    <a:pt x="282" y="0"/>
                  </a:lnTo>
                  <a:lnTo>
                    <a:pt x="207" y="10"/>
                  </a:lnTo>
                  <a:lnTo>
                    <a:pt x="140" y="38"/>
                  </a:lnTo>
                  <a:lnTo>
                    <a:pt x="83" y="83"/>
                  </a:lnTo>
                  <a:lnTo>
                    <a:pt x="38" y="140"/>
                  </a:lnTo>
                  <a:lnTo>
                    <a:pt x="10" y="207"/>
                  </a:lnTo>
                  <a:lnTo>
                    <a:pt x="0" y="282"/>
                  </a:lnTo>
                  <a:lnTo>
                    <a:pt x="0" y="5403"/>
                  </a:lnTo>
                  <a:lnTo>
                    <a:pt x="10" y="5478"/>
                  </a:lnTo>
                  <a:lnTo>
                    <a:pt x="38" y="5545"/>
                  </a:lnTo>
                  <a:lnTo>
                    <a:pt x="83" y="5602"/>
                  </a:lnTo>
                  <a:lnTo>
                    <a:pt x="140" y="5647"/>
                  </a:lnTo>
                  <a:lnTo>
                    <a:pt x="207" y="5675"/>
                  </a:lnTo>
                  <a:lnTo>
                    <a:pt x="282" y="5685"/>
                  </a:lnTo>
                  <a:lnTo>
                    <a:pt x="2537" y="5685"/>
                  </a:lnTo>
                  <a:lnTo>
                    <a:pt x="2612" y="5675"/>
                  </a:lnTo>
                  <a:lnTo>
                    <a:pt x="2679" y="5647"/>
                  </a:lnTo>
                  <a:lnTo>
                    <a:pt x="2736" y="5602"/>
                  </a:lnTo>
                  <a:lnTo>
                    <a:pt x="2780" y="5545"/>
                  </a:lnTo>
                  <a:lnTo>
                    <a:pt x="2808" y="5478"/>
                  </a:lnTo>
                  <a:lnTo>
                    <a:pt x="2818" y="5403"/>
                  </a:lnTo>
                  <a:lnTo>
                    <a:pt x="2818" y="282"/>
                  </a:lnTo>
                  <a:lnTo>
                    <a:pt x="2808" y="207"/>
                  </a:lnTo>
                  <a:lnTo>
                    <a:pt x="2780" y="140"/>
                  </a:lnTo>
                  <a:lnTo>
                    <a:pt x="2736" y="83"/>
                  </a:lnTo>
                  <a:lnTo>
                    <a:pt x="2679" y="38"/>
                  </a:lnTo>
                  <a:lnTo>
                    <a:pt x="2612" y="10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CFD4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296" y="1266"/>
              <a:ext cx="2255" cy="473"/>
            </a:xfrm>
            <a:custGeom>
              <a:avLst/>
              <a:gdLst/>
              <a:ahLst/>
              <a:cxnLst>
                <a:cxn ang="0">
                  <a:pos x="2242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254"/>
                </a:cxn>
                <a:cxn ang="0">
                  <a:pos x="12" y="266"/>
                </a:cxn>
                <a:cxn ang="0">
                  <a:pos x="2242" y="266"/>
                </a:cxn>
                <a:cxn ang="0">
                  <a:pos x="2254" y="254"/>
                </a:cxn>
                <a:cxn ang="0">
                  <a:pos x="2254" y="12"/>
                </a:cxn>
                <a:cxn ang="0">
                  <a:pos x="2242" y="0"/>
                </a:cxn>
              </a:cxnLst>
              <a:rect l="0" t="0" r="r" b="b"/>
              <a:pathLst>
                <a:path w="2255" h="267">
                  <a:moveTo>
                    <a:pt x="2242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0" y="254"/>
                  </a:lnTo>
                  <a:lnTo>
                    <a:pt x="12" y="266"/>
                  </a:lnTo>
                  <a:lnTo>
                    <a:pt x="2242" y="266"/>
                  </a:lnTo>
                  <a:lnTo>
                    <a:pt x="2254" y="254"/>
                  </a:lnTo>
                  <a:lnTo>
                    <a:pt x="2254" y="12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282" y="2025"/>
              <a:ext cx="2255" cy="784"/>
            </a:xfrm>
            <a:custGeom>
              <a:avLst/>
              <a:gdLst/>
              <a:ahLst/>
              <a:cxnLst>
                <a:cxn ang="0">
                  <a:pos x="2162" y="0"/>
                </a:cxn>
                <a:cxn ang="0">
                  <a:pos x="92" y="0"/>
                </a:cxn>
                <a:cxn ang="0">
                  <a:pos x="56" y="7"/>
                </a:cxn>
                <a:cxn ang="0">
                  <a:pos x="27" y="27"/>
                </a:cxn>
                <a:cxn ang="0">
                  <a:pos x="7" y="56"/>
                </a:cxn>
                <a:cxn ang="0">
                  <a:pos x="0" y="92"/>
                </a:cxn>
                <a:cxn ang="0">
                  <a:pos x="0" y="829"/>
                </a:cxn>
                <a:cxn ang="0">
                  <a:pos x="7" y="864"/>
                </a:cxn>
                <a:cxn ang="0">
                  <a:pos x="27" y="894"/>
                </a:cxn>
                <a:cxn ang="0">
                  <a:pos x="56" y="913"/>
                </a:cxn>
                <a:cxn ang="0">
                  <a:pos x="92" y="921"/>
                </a:cxn>
                <a:cxn ang="0">
                  <a:pos x="2162" y="921"/>
                </a:cxn>
                <a:cxn ang="0">
                  <a:pos x="2198" y="913"/>
                </a:cxn>
                <a:cxn ang="0">
                  <a:pos x="2228" y="894"/>
                </a:cxn>
                <a:cxn ang="0">
                  <a:pos x="2247" y="864"/>
                </a:cxn>
                <a:cxn ang="0">
                  <a:pos x="2255" y="829"/>
                </a:cxn>
                <a:cxn ang="0">
                  <a:pos x="2255" y="92"/>
                </a:cxn>
                <a:cxn ang="0">
                  <a:pos x="2247" y="56"/>
                </a:cxn>
                <a:cxn ang="0">
                  <a:pos x="2228" y="27"/>
                </a:cxn>
                <a:cxn ang="0">
                  <a:pos x="2198" y="7"/>
                </a:cxn>
                <a:cxn ang="0">
                  <a:pos x="2162" y="0"/>
                </a:cxn>
              </a:cxnLst>
              <a:rect l="0" t="0" r="r" b="b"/>
              <a:pathLst>
                <a:path w="2255" h="921">
                  <a:moveTo>
                    <a:pt x="2162" y="0"/>
                  </a:moveTo>
                  <a:lnTo>
                    <a:pt x="92" y="0"/>
                  </a:lnTo>
                  <a:lnTo>
                    <a:pt x="56" y="7"/>
                  </a:lnTo>
                  <a:lnTo>
                    <a:pt x="27" y="27"/>
                  </a:lnTo>
                  <a:lnTo>
                    <a:pt x="7" y="56"/>
                  </a:lnTo>
                  <a:lnTo>
                    <a:pt x="0" y="92"/>
                  </a:lnTo>
                  <a:lnTo>
                    <a:pt x="0" y="829"/>
                  </a:lnTo>
                  <a:lnTo>
                    <a:pt x="7" y="864"/>
                  </a:lnTo>
                  <a:lnTo>
                    <a:pt x="27" y="894"/>
                  </a:lnTo>
                  <a:lnTo>
                    <a:pt x="56" y="913"/>
                  </a:lnTo>
                  <a:lnTo>
                    <a:pt x="92" y="921"/>
                  </a:lnTo>
                  <a:lnTo>
                    <a:pt x="2162" y="921"/>
                  </a:lnTo>
                  <a:lnTo>
                    <a:pt x="2198" y="913"/>
                  </a:lnTo>
                  <a:lnTo>
                    <a:pt x="2228" y="894"/>
                  </a:lnTo>
                  <a:lnTo>
                    <a:pt x="2247" y="864"/>
                  </a:lnTo>
                  <a:lnTo>
                    <a:pt x="2255" y="829"/>
                  </a:lnTo>
                  <a:lnTo>
                    <a:pt x="2255" y="92"/>
                  </a:lnTo>
                  <a:lnTo>
                    <a:pt x="2247" y="56"/>
                  </a:lnTo>
                  <a:lnTo>
                    <a:pt x="2228" y="27"/>
                  </a:lnTo>
                  <a:lnTo>
                    <a:pt x="2198" y="7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282" y="2025"/>
              <a:ext cx="2255" cy="921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7" y="56"/>
                </a:cxn>
                <a:cxn ang="0">
                  <a:pos x="27" y="27"/>
                </a:cxn>
                <a:cxn ang="0">
                  <a:pos x="56" y="7"/>
                </a:cxn>
                <a:cxn ang="0">
                  <a:pos x="92" y="0"/>
                </a:cxn>
                <a:cxn ang="0">
                  <a:pos x="2162" y="0"/>
                </a:cxn>
                <a:cxn ang="0">
                  <a:pos x="2198" y="7"/>
                </a:cxn>
                <a:cxn ang="0">
                  <a:pos x="2228" y="27"/>
                </a:cxn>
                <a:cxn ang="0">
                  <a:pos x="2247" y="56"/>
                </a:cxn>
                <a:cxn ang="0">
                  <a:pos x="2255" y="92"/>
                </a:cxn>
                <a:cxn ang="0">
                  <a:pos x="2255" y="829"/>
                </a:cxn>
                <a:cxn ang="0">
                  <a:pos x="2247" y="864"/>
                </a:cxn>
                <a:cxn ang="0">
                  <a:pos x="2228" y="894"/>
                </a:cxn>
                <a:cxn ang="0">
                  <a:pos x="2198" y="913"/>
                </a:cxn>
                <a:cxn ang="0">
                  <a:pos x="2162" y="921"/>
                </a:cxn>
                <a:cxn ang="0">
                  <a:pos x="92" y="921"/>
                </a:cxn>
                <a:cxn ang="0">
                  <a:pos x="56" y="913"/>
                </a:cxn>
                <a:cxn ang="0">
                  <a:pos x="27" y="894"/>
                </a:cxn>
                <a:cxn ang="0">
                  <a:pos x="7" y="864"/>
                </a:cxn>
                <a:cxn ang="0">
                  <a:pos x="0" y="829"/>
                </a:cxn>
                <a:cxn ang="0">
                  <a:pos x="0" y="92"/>
                </a:cxn>
              </a:cxnLst>
              <a:rect l="0" t="0" r="r" b="b"/>
              <a:pathLst>
                <a:path w="2255" h="921">
                  <a:moveTo>
                    <a:pt x="0" y="92"/>
                  </a:moveTo>
                  <a:lnTo>
                    <a:pt x="7" y="56"/>
                  </a:lnTo>
                  <a:lnTo>
                    <a:pt x="27" y="27"/>
                  </a:lnTo>
                  <a:lnTo>
                    <a:pt x="56" y="7"/>
                  </a:lnTo>
                  <a:lnTo>
                    <a:pt x="92" y="0"/>
                  </a:lnTo>
                  <a:lnTo>
                    <a:pt x="2162" y="0"/>
                  </a:lnTo>
                  <a:lnTo>
                    <a:pt x="2198" y="7"/>
                  </a:lnTo>
                  <a:lnTo>
                    <a:pt x="2228" y="27"/>
                  </a:lnTo>
                  <a:lnTo>
                    <a:pt x="2247" y="56"/>
                  </a:lnTo>
                  <a:lnTo>
                    <a:pt x="2255" y="92"/>
                  </a:lnTo>
                  <a:lnTo>
                    <a:pt x="2255" y="829"/>
                  </a:lnTo>
                  <a:lnTo>
                    <a:pt x="2247" y="864"/>
                  </a:lnTo>
                  <a:lnTo>
                    <a:pt x="2228" y="894"/>
                  </a:lnTo>
                  <a:lnTo>
                    <a:pt x="2198" y="913"/>
                  </a:lnTo>
                  <a:lnTo>
                    <a:pt x="2162" y="921"/>
                  </a:lnTo>
                  <a:lnTo>
                    <a:pt x="92" y="921"/>
                  </a:lnTo>
                  <a:lnTo>
                    <a:pt x="56" y="913"/>
                  </a:lnTo>
                  <a:lnTo>
                    <a:pt x="27" y="894"/>
                  </a:lnTo>
                  <a:lnTo>
                    <a:pt x="7" y="864"/>
                  </a:lnTo>
                  <a:lnTo>
                    <a:pt x="0" y="829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282" y="2997"/>
              <a:ext cx="2255" cy="335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33" y="0"/>
                </a:cxn>
                <a:cxn ang="0">
                  <a:pos x="20" y="3"/>
                </a:cxn>
                <a:cxn ang="0">
                  <a:pos x="10" y="10"/>
                </a:cxn>
                <a:cxn ang="0">
                  <a:pos x="2" y="21"/>
                </a:cxn>
                <a:cxn ang="0">
                  <a:pos x="0" y="34"/>
                </a:cxn>
                <a:cxn ang="0">
                  <a:pos x="0" y="301"/>
                </a:cxn>
                <a:cxn ang="0">
                  <a:pos x="2" y="314"/>
                </a:cxn>
                <a:cxn ang="0">
                  <a:pos x="10" y="325"/>
                </a:cxn>
                <a:cxn ang="0">
                  <a:pos x="20" y="332"/>
                </a:cxn>
                <a:cxn ang="0">
                  <a:pos x="33" y="335"/>
                </a:cxn>
                <a:cxn ang="0">
                  <a:pos x="2221" y="335"/>
                </a:cxn>
                <a:cxn ang="0">
                  <a:pos x="2234" y="332"/>
                </a:cxn>
                <a:cxn ang="0">
                  <a:pos x="2245" y="325"/>
                </a:cxn>
                <a:cxn ang="0">
                  <a:pos x="2252" y="314"/>
                </a:cxn>
                <a:cxn ang="0">
                  <a:pos x="2255" y="301"/>
                </a:cxn>
                <a:cxn ang="0">
                  <a:pos x="2255" y="34"/>
                </a:cxn>
                <a:cxn ang="0">
                  <a:pos x="2252" y="21"/>
                </a:cxn>
                <a:cxn ang="0">
                  <a:pos x="2245" y="10"/>
                </a:cxn>
                <a:cxn ang="0">
                  <a:pos x="2234" y="3"/>
                </a:cxn>
                <a:cxn ang="0">
                  <a:pos x="2221" y="0"/>
                </a:cxn>
              </a:cxnLst>
              <a:rect l="0" t="0" r="r" b="b"/>
              <a:pathLst>
                <a:path w="2255" h="335">
                  <a:moveTo>
                    <a:pt x="2221" y="0"/>
                  </a:moveTo>
                  <a:lnTo>
                    <a:pt x="33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34"/>
                  </a:lnTo>
                  <a:lnTo>
                    <a:pt x="0" y="301"/>
                  </a:lnTo>
                  <a:lnTo>
                    <a:pt x="2" y="314"/>
                  </a:lnTo>
                  <a:lnTo>
                    <a:pt x="10" y="325"/>
                  </a:lnTo>
                  <a:lnTo>
                    <a:pt x="20" y="332"/>
                  </a:lnTo>
                  <a:lnTo>
                    <a:pt x="33" y="335"/>
                  </a:lnTo>
                  <a:lnTo>
                    <a:pt x="2221" y="335"/>
                  </a:lnTo>
                  <a:lnTo>
                    <a:pt x="2234" y="332"/>
                  </a:lnTo>
                  <a:lnTo>
                    <a:pt x="2245" y="325"/>
                  </a:lnTo>
                  <a:lnTo>
                    <a:pt x="2252" y="314"/>
                  </a:lnTo>
                  <a:lnTo>
                    <a:pt x="2255" y="301"/>
                  </a:lnTo>
                  <a:lnTo>
                    <a:pt x="2255" y="34"/>
                  </a:lnTo>
                  <a:lnTo>
                    <a:pt x="2252" y="21"/>
                  </a:lnTo>
                  <a:lnTo>
                    <a:pt x="2245" y="10"/>
                  </a:lnTo>
                  <a:lnTo>
                    <a:pt x="2234" y="3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282" y="2997"/>
              <a:ext cx="2255" cy="3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21"/>
                </a:cxn>
                <a:cxn ang="0">
                  <a:pos x="10" y="10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2221" y="0"/>
                </a:cxn>
                <a:cxn ang="0">
                  <a:pos x="2234" y="3"/>
                </a:cxn>
                <a:cxn ang="0">
                  <a:pos x="2245" y="10"/>
                </a:cxn>
                <a:cxn ang="0">
                  <a:pos x="2252" y="21"/>
                </a:cxn>
                <a:cxn ang="0">
                  <a:pos x="2255" y="34"/>
                </a:cxn>
                <a:cxn ang="0">
                  <a:pos x="2255" y="301"/>
                </a:cxn>
                <a:cxn ang="0">
                  <a:pos x="2252" y="314"/>
                </a:cxn>
                <a:cxn ang="0">
                  <a:pos x="2245" y="325"/>
                </a:cxn>
                <a:cxn ang="0">
                  <a:pos x="2234" y="332"/>
                </a:cxn>
                <a:cxn ang="0">
                  <a:pos x="2221" y="335"/>
                </a:cxn>
                <a:cxn ang="0">
                  <a:pos x="33" y="335"/>
                </a:cxn>
                <a:cxn ang="0">
                  <a:pos x="20" y="332"/>
                </a:cxn>
                <a:cxn ang="0">
                  <a:pos x="10" y="325"/>
                </a:cxn>
                <a:cxn ang="0">
                  <a:pos x="2" y="314"/>
                </a:cxn>
                <a:cxn ang="0">
                  <a:pos x="0" y="301"/>
                </a:cxn>
                <a:cxn ang="0">
                  <a:pos x="0" y="34"/>
                </a:cxn>
              </a:cxnLst>
              <a:rect l="0" t="0" r="r" b="b"/>
              <a:pathLst>
                <a:path w="2255" h="335">
                  <a:moveTo>
                    <a:pt x="0" y="34"/>
                  </a:moveTo>
                  <a:lnTo>
                    <a:pt x="2" y="21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3" y="0"/>
                  </a:lnTo>
                  <a:lnTo>
                    <a:pt x="2221" y="0"/>
                  </a:lnTo>
                  <a:lnTo>
                    <a:pt x="2234" y="3"/>
                  </a:lnTo>
                  <a:lnTo>
                    <a:pt x="2245" y="10"/>
                  </a:lnTo>
                  <a:lnTo>
                    <a:pt x="2252" y="21"/>
                  </a:lnTo>
                  <a:lnTo>
                    <a:pt x="2255" y="34"/>
                  </a:lnTo>
                  <a:lnTo>
                    <a:pt x="2255" y="301"/>
                  </a:lnTo>
                  <a:lnTo>
                    <a:pt x="2252" y="314"/>
                  </a:lnTo>
                  <a:lnTo>
                    <a:pt x="2245" y="325"/>
                  </a:lnTo>
                  <a:lnTo>
                    <a:pt x="2234" y="332"/>
                  </a:lnTo>
                  <a:lnTo>
                    <a:pt x="2221" y="335"/>
                  </a:lnTo>
                  <a:lnTo>
                    <a:pt x="33" y="335"/>
                  </a:lnTo>
                  <a:lnTo>
                    <a:pt x="20" y="332"/>
                  </a:lnTo>
                  <a:lnTo>
                    <a:pt x="10" y="325"/>
                  </a:lnTo>
                  <a:lnTo>
                    <a:pt x="2" y="314"/>
                  </a:lnTo>
                  <a:lnTo>
                    <a:pt x="0" y="301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282" y="3383"/>
              <a:ext cx="2255" cy="335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33" y="0"/>
                </a:cxn>
                <a:cxn ang="0">
                  <a:pos x="20" y="3"/>
                </a:cxn>
                <a:cxn ang="0">
                  <a:pos x="10" y="10"/>
                </a:cxn>
                <a:cxn ang="0">
                  <a:pos x="2" y="21"/>
                </a:cxn>
                <a:cxn ang="0">
                  <a:pos x="0" y="34"/>
                </a:cxn>
                <a:cxn ang="0">
                  <a:pos x="0" y="301"/>
                </a:cxn>
                <a:cxn ang="0">
                  <a:pos x="2" y="314"/>
                </a:cxn>
                <a:cxn ang="0">
                  <a:pos x="10" y="325"/>
                </a:cxn>
                <a:cxn ang="0">
                  <a:pos x="20" y="332"/>
                </a:cxn>
                <a:cxn ang="0">
                  <a:pos x="33" y="335"/>
                </a:cxn>
                <a:cxn ang="0">
                  <a:pos x="2221" y="335"/>
                </a:cxn>
                <a:cxn ang="0">
                  <a:pos x="2234" y="332"/>
                </a:cxn>
                <a:cxn ang="0">
                  <a:pos x="2245" y="325"/>
                </a:cxn>
                <a:cxn ang="0">
                  <a:pos x="2252" y="314"/>
                </a:cxn>
                <a:cxn ang="0">
                  <a:pos x="2255" y="301"/>
                </a:cxn>
                <a:cxn ang="0">
                  <a:pos x="2255" y="34"/>
                </a:cxn>
                <a:cxn ang="0">
                  <a:pos x="2252" y="21"/>
                </a:cxn>
                <a:cxn ang="0">
                  <a:pos x="2245" y="10"/>
                </a:cxn>
                <a:cxn ang="0">
                  <a:pos x="2234" y="3"/>
                </a:cxn>
                <a:cxn ang="0">
                  <a:pos x="2221" y="0"/>
                </a:cxn>
              </a:cxnLst>
              <a:rect l="0" t="0" r="r" b="b"/>
              <a:pathLst>
                <a:path w="2255" h="335">
                  <a:moveTo>
                    <a:pt x="2221" y="0"/>
                  </a:moveTo>
                  <a:lnTo>
                    <a:pt x="33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34"/>
                  </a:lnTo>
                  <a:lnTo>
                    <a:pt x="0" y="301"/>
                  </a:lnTo>
                  <a:lnTo>
                    <a:pt x="2" y="314"/>
                  </a:lnTo>
                  <a:lnTo>
                    <a:pt x="10" y="325"/>
                  </a:lnTo>
                  <a:lnTo>
                    <a:pt x="20" y="332"/>
                  </a:lnTo>
                  <a:lnTo>
                    <a:pt x="33" y="335"/>
                  </a:lnTo>
                  <a:lnTo>
                    <a:pt x="2221" y="335"/>
                  </a:lnTo>
                  <a:lnTo>
                    <a:pt x="2234" y="332"/>
                  </a:lnTo>
                  <a:lnTo>
                    <a:pt x="2245" y="325"/>
                  </a:lnTo>
                  <a:lnTo>
                    <a:pt x="2252" y="314"/>
                  </a:lnTo>
                  <a:lnTo>
                    <a:pt x="2255" y="301"/>
                  </a:lnTo>
                  <a:lnTo>
                    <a:pt x="2255" y="34"/>
                  </a:lnTo>
                  <a:lnTo>
                    <a:pt x="2252" y="21"/>
                  </a:lnTo>
                  <a:lnTo>
                    <a:pt x="2245" y="10"/>
                  </a:lnTo>
                  <a:lnTo>
                    <a:pt x="2234" y="3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282" y="3383"/>
              <a:ext cx="2255" cy="3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21"/>
                </a:cxn>
                <a:cxn ang="0">
                  <a:pos x="10" y="10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2221" y="0"/>
                </a:cxn>
                <a:cxn ang="0">
                  <a:pos x="2234" y="3"/>
                </a:cxn>
                <a:cxn ang="0">
                  <a:pos x="2245" y="10"/>
                </a:cxn>
                <a:cxn ang="0">
                  <a:pos x="2252" y="21"/>
                </a:cxn>
                <a:cxn ang="0">
                  <a:pos x="2255" y="34"/>
                </a:cxn>
                <a:cxn ang="0">
                  <a:pos x="2255" y="301"/>
                </a:cxn>
                <a:cxn ang="0">
                  <a:pos x="2252" y="314"/>
                </a:cxn>
                <a:cxn ang="0">
                  <a:pos x="2245" y="325"/>
                </a:cxn>
                <a:cxn ang="0">
                  <a:pos x="2234" y="332"/>
                </a:cxn>
                <a:cxn ang="0">
                  <a:pos x="2221" y="335"/>
                </a:cxn>
                <a:cxn ang="0">
                  <a:pos x="33" y="335"/>
                </a:cxn>
                <a:cxn ang="0">
                  <a:pos x="20" y="332"/>
                </a:cxn>
                <a:cxn ang="0">
                  <a:pos x="10" y="325"/>
                </a:cxn>
                <a:cxn ang="0">
                  <a:pos x="2" y="314"/>
                </a:cxn>
                <a:cxn ang="0">
                  <a:pos x="0" y="301"/>
                </a:cxn>
                <a:cxn ang="0">
                  <a:pos x="0" y="34"/>
                </a:cxn>
              </a:cxnLst>
              <a:rect l="0" t="0" r="r" b="b"/>
              <a:pathLst>
                <a:path w="2255" h="335">
                  <a:moveTo>
                    <a:pt x="0" y="34"/>
                  </a:moveTo>
                  <a:lnTo>
                    <a:pt x="2" y="21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3" y="0"/>
                  </a:lnTo>
                  <a:lnTo>
                    <a:pt x="2221" y="0"/>
                  </a:lnTo>
                  <a:lnTo>
                    <a:pt x="2234" y="3"/>
                  </a:lnTo>
                  <a:lnTo>
                    <a:pt x="2245" y="10"/>
                  </a:lnTo>
                  <a:lnTo>
                    <a:pt x="2252" y="21"/>
                  </a:lnTo>
                  <a:lnTo>
                    <a:pt x="2255" y="34"/>
                  </a:lnTo>
                  <a:lnTo>
                    <a:pt x="2255" y="301"/>
                  </a:lnTo>
                  <a:lnTo>
                    <a:pt x="2252" y="314"/>
                  </a:lnTo>
                  <a:lnTo>
                    <a:pt x="2245" y="325"/>
                  </a:lnTo>
                  <a:lnTo>
                    <a:pt x="2234" y="332"/>
                  </a:lnTo>
                  <a:lnTo>
                    <a:pt x="2221" y="335"/>
                  </a:lnTo>
                  <a:lnTo>
                    <a:pt x="33" y="335"/>
                  </a:lnTo>
                  <a:lnTo>
                    <a:pt x="20" y="332"/>
                  </a:lnTo>
                  <a:lnTo>
                    <a:pt x="10" y="325"/>
                  </a:lnTo>
                  <a:lnTo>
                    <a:pt x="2" y="314"/>
                  </a:lnTo>
                  <a:lnTo>
                    <a:pt x="0" y="301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282" y="3769"/>
              <a:ext cx="2255" cy="1244"/>
            </a:xfrm>
            <a:custGeom>
              <a:avLst/>
              <a:gdLst/>
              <a:ahLst/>
              <a:cxnLst>
                <a:cxn ang="0">
                  <a:pos x="2130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7"/>
                </a:cxn>
                <a:cxn ang="0">
                  <a:pos x="10" y="76"/>
                </a:cxn>
                <a:cxn ang="0">
                  <a:pos x="0" y="125"/>
                </a:cxn>
                <a:cxn ang="0">
                  <a:pos x="0" y="1120"/>
                </a:cxn>
                <a:cxn ang="0">
                  <a:pos x="10" y="1168"/>
                </a:cxn>
                <a:cxn ang="0">
                  <a:pos x="36" y="1208"/>
                </a:cxn>
                <a:cxn ang="0">
                  <a:pos x="76" y="1235"/>
                </a:cxn>
                <a:cxn ang="0">
                  <a:pos x="124" y="1244"/>
                </a:cxn>
                <a:cxn ang="0">
                  <a:pos x="2130" y="1244"/>
                </a:cxn>
                <a:cxn ang="0">
                  <a:pos x="2179" y="1235"/>
                </a:cxn>
                <a:cxn ang="0">
                  <a:pos x="2218" y="1208"/>
                </a:cxn>
                <a:cxn ang="0">
                  <a:pos x="2245" y="1168"/>
                </a:cxn>
                <a:cxn ang="0">
                  <a:pos x="2255" y="1120"/>
                </a:cxn>
                <a:cxn ang="0">
                  <a:pos x="2255" y="125"/>
                </a:cxn>
                <a:cxn ang="0">
                  <a:pos x="2245" y="76"/>
                </a:cxn>
                <a:cxn ang="0">
                  <a:pos x="2218" y="37"/>
                </a:cxn>
                <a:cxn ang="0">
                  <a:pos x="2179" y="10"/>
                </a:cxn>
                <a:cxn ang="0">
                  <a:pos x="2130" y="0"/>
                </a:cxn>
              </a:cxnLst>
              <a:rect l="0" t="0" r="r" b="b"/>
              <a:pathLst>
                <a:path w="2255" h="1244">
                  <a:moveTo>
                    <a:pt x="2130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7"/>
                  </a:lnTo>
                  <a:lnTo>
                    <a:pt x="10" y="76"/>
                  </a:lnTo>
                  <a:lnTo>
                    <a:pt x="0" y="125"/>
                  </a:lnTo>
                  <a:lnTo>
                    <a:pt x="0" y="1120"/>
                  </a:lnTo>
                  <a:lnTo>
                    <a:pt x="10" y="1168"/>
                  </a:lnTo>
                  <a:lnTo>
                    <a:pt x="36" y="1208"/>
                  </a:lnTo>
                  <a:lnTo>
                    <a:pt x="76" y="1235"/>
                  </a:lnTo>
                  <a:lnTo>
                    <a:pt x="124" y="1244"/>
                  </a:lnTo>
                  <a:lnTo>
                    <a:pt x="2130" y="1244"/>
                  </a:lnTo>
                  <a:lnTo>
                    <a:pt x="2179" y="1235"/>
                  </a:lnTo>
                  <a:lnTo>
                    <a:pt x="2218" y="1208"/>
                  </a:lnTo>
                  <a:lnTo>
                    <a:pt x="2245" y="1168"/>
                  </a:lnTo>
                  <a:lnTo>
                    <a:pt x="2255" y="1120"/>
                  </a:lnTo>
                  <a:lnTo>
                    <a:pt x="2255" y="125"/>
                  </a:lnTo>
                  <a:lnTo>
                    <a:pt x="2245" y="76"/>
                  </a:lnTo>
                  <a:lnTo>
                    <a:pt x="2218" y="37"/>
                  </a:lnTo>
                  <a:lnTo>
                    <a:pt x="2179" y="10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282" y="3769"/>
              <a:ext cx="2255" cy="1244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0" y="76"/>
                </a:cxn>
                <a:cxn ang="0">
                  <a:pos x="36" y="37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2130" y="0"/>
                </a:cxn>
                <a:cxn ang="0">
                  <a:pos x="2179" y="10"/>
                </a:cxn>
                <a:cxn ang="0">
                  <a:pos x="2218" y="37"/>
                </a:cxn>
                <a:cxn ang="0">
                  <a:pos x="2245" y="76"/>
                </a:cxn>
                <a:cxn ang="0">
                  <a:pos x="2255" y="125"/>
                </a:cxn>
                <a:cxn ang="0">
                  <a:pos x="2255" y="1120"/>
                </a:cxn>
                <a:cxn ang="0">
                  <a:pos x="2245" y="1168"/>
                </a:cxn>
                <a:cxn ang="0">
                  <a:pos x="2218" y="1208"/>
                </a:cxn>
                <a:cxn ang="0">
                  <a:pos x="2179" y="1235"/>
                </a:cxn>
                <a:cxn ang="0">
                  <a:pos x="2130" y="1244"/>
                </a:cxn>
                <a:cxn ang="0">
                  <a:pos x="124" y="1244"/>
                </a:cxn>
                <a:cxn ang="0">
                  <a:pos x="76" y="1235"/>
                </a:cxn>
                <a:cxn ang="0">
                  <a:pos x="36" y="1208"/>
                </a:cxn>
                <a:cxn ang="0">
                  <a:pos x="10" y="1168"/>
                </a:cxn>
                <a:cxn ang="0">
                  <a:pos x="0" y="1120"/>
                </a:cxn>
                <a:cxn ang="0">
                  <a:pos x="0" y="125"/>
                </a:cxn>
              </a:cxnLst>
              <a:rect l="0" t="0" r="r" b="b"/>
              <a:pathLst>
                <a:path w="2255" h="1244">
                  <a:moveTo>
                    <a:pt x="0" y="125"/>
                  </a:moveTo>
                  <a:lnTo>
                    <a:pt x="10" y="76"/>
                  </a:lnTo>
                  <a:lnTo>
                    <a:pt x="36" y="37"/>
                  </a:lnTo>
                  <a:lnTo>
                    <a:pt x="76" y="10"/>
                  </a:lnTo>
                  <a:lnTo>
                    <a:pt x="124" y="0"/>
                  </a:lnTo>
                  <a:lnTo>
                    <a:pt x="2130" y="0"/>
                  </a:lnTo>
                  <a:lnTo>
                    <a:pt x="2179" y="10"/>
                  </a:lnTo>
                  <a:lnTo>
                    <a:pt x="2218" y="37"/>
                  </a:lnTo>
                  <a:lnTo>
                    <a:pt x="2245" y="76"/>
                  </a:lnTo>
                  <a:lnTo>
                    <a:pt x="2255" y="125"/>
                  </a:lnTo>
                  <a:lnTo>
                    <a:pt x="2255" y="1120"/>
                  </a:lnTo>
                  <a:lnTo>
                    <a:pt x="2245" y="1168"/>
                  </a:lnTo>
                  <a:lnTo>
                    <a:pt x="2218" y="1208"/>
                  </a:lnTo>
                  <a:lnTo>
                    <a:pt x="2179" y="1235"/>
                  </a:lnTo>
                  <a:lnTo>
                    <a:pt x="2130" y="1244"/>
                  </a:lnTo>
                  <a:lnTo>
                    <a:pt x="124" y="1244"/>
                  </a:lnTo>
                  <a:lnTo>
                    <a:pt x="76" y="1235"/>
                  </a:lnTo>
                  <a:lnTo>
                    <a:pt x="36" y="1208"/>
                  </a:lnTo>
                  <a:lnTo>
                    <a:pt x="10" y="1168"/>
                  </a:lnTo>
                  <a:lnTo>
                    <a:pt x="0" y="1120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282" y="5065"/>
              <a:ext cx="2255" cy="335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33" y="0"/>
                </a:cxn>
                <a:cxn ang="0">
                  <a:pos x="20" y="3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33"/>
                </a:cxn>
                <a:cxn ang="0">
                  <a:pos x="0" y="301"/>
                </a:cxn>
                <a:cxn ang="0">
                  <a:pos x="2" y="314"/>
                </a:cxn>
                <a:cxn ang="0">
                  <a:pos x="10" y="325"/>
                </a:cxn>
                <a:cxn ang="0">
                  <a:pos x="20" y="332"/>
                </a:cxn>
                <a:cxn ang="0">
                  <a:pos x="33" y="335"/>
                </a:cxn>
                <a:cxn ang="0">
                  <a:pos x="2221" y="335"/>
                </a:cxn>
                <a:cxn ang="0">
                  <a:pos x="2234" y="332"/>
                </a:cxn>
                <a:cxn ang="0">
                  <a:pos x="2245" y="325"/>
                </a:cxn>
                <a:cxn ang="0">
                  <a:pos x="2252" y="314"/>
                </a:cxn>
                <a:cxn ang="0">
                  <a:pos x="2255" y="301"/>
                </a:cxn>
                <a:cxn ang="0">
                  <a:pos x="2255" y="33"/>
                </a:cxn>
                <a:cxn ang="0">
                  <a:pos x="2252" y="20"/>
                </a:cxn>
                <a:cxn ang="0">
                  <a:pos x="2245" y="10"/>
                </a:cxn>
                <a:cxn ang="0">
                  <a:pos x="2234" y="3"/>
                </a:cxn>
                <a:cxn ang="0">
                  <a:pos x="2221" y="0"/>
                </a:cxn>
              </a:cxnLst>
              <a:rect l="0" t="0" r="r" b="b"/>
              <a:pathLst>
                <a:path w="2255" h="335">
                  <a:moveTo>
                    <a:pt x="2221" y="0"/>
                  </a:moveTo>
                  <a:lnTo>
                    <a:pt x="33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01"/>
                  </a:lnTo>
                  <a:lnTo>
                    <a:pt x="2" y="314"/>
                  </a:lnTo>
                  <a:lnTo>
                    <a:pt x="10" y="325"/>
                  </a:lnTo>
                  <a:lnTo>
                    <a:pt x="20" y="332"/>
                  </a:lnTo>
                  <a:lnTo>
                    <a:pt x="33" y="335"/>
                  </a:lnTo>
                  <a:lnTo>
                    <a:pt x="2221" y="335"/>
                  </a:lnTo>
                  <a:lnTo>
                    <a:pt x="2234" y="332"/>
                  </a:lnTo>
                  <a:lnTo>
                    <a:pt x="2245" y="325"/>
                  </a:lnTo>
                  <a:lnTo>
                    <a:pt x="2252" y="314"/>
                  </a:lnTo>
                  <a:lnTo>
                    <a:pt x="2255" y="301"/>
                  </a:lnTo>
                  <a:lnTo>
                    <a:pt x="2255" y="33"/>
                  </a:lnTo>
                  <a:lnTo>
                    <a:pt x="2252" y="20"/>
                  </a:lnTo>
                  <a:lnTo>
                    <a:pt x="2245" y="10"/>
                  </a:lnTo>
                  <a:lnTo>
                    <a:pt x="2234" y="3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282" y="5065"/>
              <a:ext cx="2255" cy="33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2" y="20"/>
                </a:cxn>
                <a:cxn ang="0">
                  <a:pos x="10" y="10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2221" y="0"/>
                </a:cxn>
                <a:cxn ang="0">
                  <a:pos x="2234" y="3"/>
                </a:cxn>
                <a:cxn ang="0">
                  <a:pos x="2245" y="10"/>
                </a:cxn>
                <a:cxn ang="0">
                  <a:pos x="2252" y="20"/>
                </a:cxn>
                <a:cxn ang="0">
                  <a:pos x="2255" y="33"/>
                </a:cxn>
                <a:cxn ang="0">
                  <a:pos x="2255" y="301"/>
                </a:cxn>
                <a:cxn ang="0">
                  <a:pos x="2252" y="314"/>
                </a:cxn>
                <a:cxn ang="0">
                  <a:pos x="2245" y="325"/>
                </a:cxn>
                <a:cxn ang="0">
                  <a:pos x="2234" y="332"/>
                </a:cxn>
                <a:cxn ang="0">
                  <a:pos x="2221" y="335"/>
                </a:cxn>
                <a:cxn ang="0">
                  <a:pos x="33" y="335"/>
                </a:cxn>
                <a:cxn ang="0">
                  <a:pos x="20" y="332"/>
                </a:cxn>
                <a:cxn ang="0">
                  <a:pos x="10" y="325"/>
                </a:cxn>
                <a:cxn ang="0">
                  <a:pos x="2" y="314"/>
                </a:cxn>
                <a:cxn ang="0">
                  <a:pos x="0" y="301"/>
                </a:cxn>
                <a:cxn ang="0">
                  <a:pos x="0" y="33"/>
                </a:cxn>
              </a:cxnLst>
              <a:rect l="0" t="0" r="r" b="b"/>
              <a:pathLst>
                <a:path w="2255" h="335">
                  <a:moveTo>
                    <a:pt x="0" y="33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3" y="0"/>
                  </a:lnTo>
                  <a:lnTo>
                    <a:pt x="2221" y="0"/>
                  </a:lnTo>
                  <a:lnTo>
                    <a:pt x="2234" y="3"/>
                  </a:lnTo>
                  <a:lnTo>
                    <a:pt x="2245" y="10"/>
                  </a:lnTo>
                  <a:lnTo>
                    <a:pt x="2252" y="20"/>
                  </a:lnTo>
                  <a:lnTo>
                    <a:pt x="2255" y="33"/>
                  </a:lnTo>
                  <a:lnTo>
                    <a:pt x="2255" y="301"/>
                  </a:lnTo>
                  <a:lnTo>
                    <a:pt x="2252" y="314"/>
                  </a:lnTo>
                  <a:lnTo>
                    <a:pt x="2245" y="325"/>
                  </a:lnTo>
                  <a:lnTo>
                    <a:pt x="2234" y="332"/>
                  </a:lnTo>
                  <a:lnTo>
                    <a:pt x="2221" y="335"/>
                  </a:lnTo>
                  <a:lnTo>
                    <a:pt x="33" y="335"/>
                  </a:lnTo>
                  <a:lnTo>
                    <a:pt x="20" y="332"/>
                  </a:lnTo>
                  <a:lnTo>
                    <a:pt x="10" y="325"/>
                  </a:lnTo>
                  <a:lnTo>
                    <a:pt x="2" y="314"/>
                  </a:lnTo>
                  <a:lnTo>
                    <a:pt x="0" y="301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407" y="456"/>
              <a:ext cx="2024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Профессиональные образовательные организации</a:t>
              </a:r>
              <a:endPara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388" y="1283"/>
              <a:ext cx="2033" cy="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58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Дни открытых дверей</a:t>
              </a:r>
              <a:endParaRPr kumimoji="0" lang="ru-RU" sz="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Просмотр видеороликов и рекламных материалов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Мастер-классы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Вебинары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Конкурсы, чемпионаты, олимпиады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профмастерства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(включая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Абилимпикс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15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Другие мероприятия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8510257" y="144855"/>
            <a:ext cx="3530852" cy="3684761"/>
            <a:chOff x="0" y="0"/>
            <a:chExt cx="2819" cy="5685"/>
          </a:xfrm>
        </p:grpSpPr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0" y="0"/>
              <a:ext cx="2819" cy="5685"/>
            </a:xfrm>
            <a:custGeom>
              <a:avLst/>
              <a:gdLst/>
              <a:ahLst/>
              <a:cxnLst>
                <a:cxn ang="0">
                  <a:pos x="2536" y="0"/>
                </a:cxn>
                <a:cxn ang="0">
                  <a:pos x="282" y="0"/>
                </a:cxn>
                <a:cxn ang="0">
                  <a:pos x="207" y="10"/>
                </a:cxn>
                <a:cxn ang="0">
                  <a:pos x="140" y="38"/>
                </a:cxn>
                <a:cxn ang="0">
                  <a:pos x="83" y="83"/>
                </a:cxn>
                <a:cxn ang="0">
                  <a:pos x="38" y="140"/>
                </a:cxn>
                <a:cxn ang="0">
                  <a:pos x="10" y="207"/>
                </a:cxn>
                <a:cxn ang="0">
                  <a:pos x="0" y="282"/>
                </a:cxn>
                <a:cxn ang="0">
                  <a:pos x="0" y="5403"/>
                </a:cxn>
                <a:cxn ang="0">
                  <a:pos x="10" y="5478"/>
                </a:cxn>
                <a:cxn ang="0">
                  <a:pos x="38" y="5545"/>
                </a:cxn>
                <a:cxn ang="0">
                  <a:pos x="83" y="5602"/>
                </a:cxn>
                <a:cxn ang="0">
                  <a:pos x="140" y="5647"/>
                </a:cxn>
                <a:cxn ang="0">
                  <a:pos x="207" y="5675"/>
                </a:cxn>
                <a:cxn ang="0">
                  <a:pos x="282" y="5685"/>
                </a:cxn>
                <a:cxn ang="0">
                  <a:pos x="2536" y="5685"/>
                </a:cxn>
                <a:cxn ang="0">
                  <a:pos x="2611" y="5675"/>
                </a:cxn>
                <a:cxn ang="0">
                  <a:pos x="2679" y="5647"/>
                </a:cxn>
                <a:cxn ang="0">
                  <a:pos x="2736" y="5602"/>
                </a:cxn>
                <a:cxn ang="0">
                  <a:pos x="2780" y="5545"/>
                </a:cxn>
                <a:cxn ang="0">
                  <a:pos x="2808" y="5478"/>
                </a:cxn>
                <a:cxn ang="0">
                  <a:pos x="2818" y="5403"/>
                </a:cxn>
                <a:cxn ang="0">
                  <a:pos x="2818" y="282"/>
                </a:cxn>
                <a:cxn ang="0">
                  <a:pos x="2808" y="207"/>
                </a:cxn>
                <a:cxn ang="0">
                  <a:pos x="2780" y="140"/>
                </a:cxn>
                <a:cxn ang="0">
                  <a:pos x="2736" y="83"/>
                </a:cxn>
                <a:cxn ang="0">
                  <a:pos x="2679" y="38"/>
                </a:cxn>
                <a:cxn ang="0">
                  <a:pos x="2611" y="10"/>
                </a:cxn>
                <a:cxn ang="0">
                  <a:pos x="2536" y="0"/>
                </a:cxn>
              </a:cxnLst>
              <a:rect l="0" t="0" r="r" b="b"/>
              <a:pathLst>
                <a:path w="2819" h="5685">
                  <a:moveTo>
                    <a:pt x="2536" y="0"/>
                  </a:moveTo>
                  <a:lnTo>
                    <a:pt x="282" y="0"/>
                  </a:lnTo>
                  <a:lnTo>
                    <a:pt x="207" y="10"/>
                  </a:lnTo>
                  <a:lnTo>
                    <a:pt x="140" y="38"/>
                  </a:lnTo>
                  <a:lnTo>
                    <a:pt x="83" y="83"/>
                  </a:lnTo>
                  <a:lnTo>
                    <a:pt x="38" y="140"/>
                  </a:lnTo>
                  <a:lnTo>
                    <a:pt x="10" y="207"/>
                  </a:lnTo>
                  <a:lnTo>
                    <a:pt x="0" y="282"/>
                  </a:lnTo>
                  <a:lnTo>
                    <a:pt x="0" y="5403"/>
                  </a:lnTo>
                  <a:lnTo>
                    <a:pt x="10" y="5478"/>
                  </a:lnTo>
                  <a:lnTo>
                    <a:pt x="38" y="5545"/>
                  </a:lnTo>
                  <a:lnTo>
                    <a:pt x="83" y="5602"/>
                  </a:lnTo>
                  <a:lnTo>
                    <a:pt x="140" y="5647"/>
                  </a:lnTo>
                  <a:lnTo>
                    <a:pt x="207" y="5675"/>
                  </a:lnTo>
                  <a:lnTo>
                    <a:pt x="282" y="5685"/>
                  </a:lnTo>
                  <a:lnTo>
                    <a:pt x="2536" y="5685"/>
                  </a:lnTo>
                  <a:lnTo>
                    <a:pt x="2611" y="5675"/>
                  </a:lnTo>
                  <a:lnTo>
                    <a:pt x="2679" y="5647"/>
                  </a:lnTo>
                  <a:lnTo>
                    <a:pt x="2736" y="5602"/>
                  </a:lnTo>
                  <a:lnTo>
                    <a:pt x="2780" y="5545"/>
                  </a:lnTo>
                  <a:lnTo>
                    <a:pt x="2808" y="5478"/>
                  </a:lnTo>
                  <a:lnTo>
                    <a:pt x="2818" y="5403"/>
                  </a:lnTo>
                  <a:lnTo>
                    <a:pt x="2818" y="282"/>
                  </a:lnTo>
                  <a:lnTo>
                    <a:pt x="2808" y="207"/>
                  </a:lnTo>
                  <a:lnTo>
                    <a:pt x="2780" y="140"/>
                  </a:lnTo>
                  <a:lnTo>
                    <a:pt x="2736" y="83"/>
                  </a:lnTo>
                  <a:lnTo>
                    <a:pt x="2679" y="38"/>
                  </a:lnTo>
                  <a:lnTo>
                    <a:pt x="2611" y="10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CFD4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261" y="1369"/>
              <a:ext cx="2255" cy="944"/>
            </a:xfrm>
            <a:custGeom>
              <a:avLst/>
              <a:gdLst/>
              <a:ahLst/>
              <a:cxnLst>
                <a:cxn ang="0">
                  <a:pos x="2161" y="0"/>
                </a:cxn>
                <a:cxn ang="0">
                  <a:pos x="95" y="0"/>
                </a:cxn>
                <a:cxn ang="0">
                  <a:pos x="58" y="7"/>
                </a:cxn>
                <a:cxn ang="0">
                  <a:pos x="28" y="27"/>
                </a:cxn>
                <a:cxn ang="0">
                  <a:pos x="8" y="57"/>
                </a:cxn>
                <a:cxn ang="0">
                  <a:pos x="0" y="94"/>
                </a:cxn>
                <a:cxn ang="0">
                  <a:pos x="0" y="849"/>
                </a:cxn>
                <a:cxn ang="0">
                  <a:pos x="8" y="886"/>
                </a:cxn>
                <a:cxn ang="0">
                  <a:pos x="28" y="916"/>
                </a:cxn>
                <a:cxn ang="0">
                  <a:pos x="58" y="936"/>
                </a:cxn>
                <a:cxn ang="0">
                  <a:pos x="95" y="943"/>
                </a:cxn>
                <a:cxn ang="0">
                  <a:pos x="2161" y="943"/>
                </a:cxn>
                <a:cxn ang="0">
                  <a:pos x="2197" y="936"/>
                </a:cxn>
                <a:cxn ang="0">
                  <a:pos x="2227" y="916"/>
                </a:cxn>
                <a:cxn ang="0">
                  <a:pos x="2248" y="886"/>
                </a:cxn>
                <a:cxn ang="0">
                  <a:pos x="2255" y="849"/>
                </a:cxn>
                <a:cxn ang="0">
                  <a:pos x="2255" y="94"/>
                </a:cxn>
                <a:cxn ang="0">
                  <a:pos x="2248" y="57"/>
                </a:cxn>
                <a:cxn ang="0">
                  <a:pos x="2227" y="27"/>
                </a:cxn>
                <a:cxn ang="0">
                  <a:pos x="2197" y="7"/>
                </a:cxn>
                <a:cxn ang="0">
                  <a:pos x="2161" y="0"/>
                </a:cxn>
              </a:cxnLst>
              <a:rect l="0" t="0" r="r" b="b"/>
              <a:pathLst>
                <a:path w="2255" h="944">
                  <a:moveTo>
                    <a:pt x="2161" y="0"/>
                  </a:moveTo>
                  <a:lnTo>
                    <a:pt x="95" y="0"/>
                  </a:lnTo>
                  <a:lnTo>
                    <a:pt x="58" y="7"/>
                  </a:lnTo>
                  <a:lnTo>
                    <a:pt x="28" y="27"/>
                  </a:lnTo>
                  <a:lnTo>
                    <a:pt x="8" y="57"/>
                  </a:lnTo>
                  <a:lnTo>
                    <a:pt x="0" y="94"/>
                  </a:lnTo>
                  <a:lnTo>
                    <a:pt x="0" y="849"/>
                  </a:lnTo>
                  <a:lnTo>
                    <a:pt x="8" y="886"/>
                  </a:lnTo>
                  <a:lnTo>
                    <a:pt x="28" y="916"/>
                  </a:lnTo>
                  <a:lnTo>
                    <a:pt x="58" y="936"/>
                  </a:lnTo>
                  <a:lnTo>
                    <a:pt x="95" y="943"/>
                  </a:lnTo>
                  <a:lnTo>
                    <a:pt x="2161" y="943"/>
                  </a:lnTo>
                  <a:lnTo>
                    <a:pt x="2197" y="936"/>
                  </a:lnTo>
                  <a:lnTo>
                    <a:pt x="2227" y="916"/>
                  </a:lnTo>
                  <a:lnTo>
                    <a:pt x="2248" y="886"/>
                  </a:lnTo>
                  <a:lnTo>
                    <a:pt x="2255" y="849"/>
                  </a:lnTo>
                  <a:lnTo>
                    <a:pt x="2255" y="94"/>
                  </a:lnTo>
                  <a:lnTo>
                    <a:pt x="2248" y="57"/>
                  </a:lnTo>
                  <a:lnTo>
                    <a:pt x="2227" y="27"/>
                  </a:lnTo>
                  <a:lnTo>
                    <a:pt x="2197" y="7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253" y="1412"/>
              <a:ext cx="2255" cy="94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8" y="57"/>
                </a:cxn>
                <a:cxn ang="0">
                  <a:pos x="28" y="27"/>
                </a:cxn>
                <a:cxn ang="0">
                  <a:pos x="58" y="7"/>
                </a:cxn>
                <a:cxn ang="0">
                  <a:pos x="95" y="0"/>
                </a:cxn>
                <a:cxn ang="0">
                  <a:pos x="2161" y="0"/>
                </a:cxn>
                <a:cxn ang="0">
                  <a:pos x="2197" y="7"/>
                </a:cxn>
                <a:cxn ang="0">
                  <a:pos x="2227" y="27"/>
                </a:cxn>
                <a:cxn ang="0">
                  <a:pos x="2248" y="57"/>
                </a:cxn>
                <a:cxn ang="0">
                  <a:pos x="2255" y="94"/>
                </a:cxn>
                <a:cxn ang="0">
                  <a:pos x="2255" y="849"/>
                </a:cxn>
                <a:cxn ang="0">
                  <a:pos x="2248" y="886"/>
                </a:cxn>
                <a:cxn ang="0">
                  <a:pos x="2227" y="916"/>
                </a:cxn>
                <a:cxn ang="0">
                  <a:pos x="2197" y="936"/>
                </a:cxn>
                <a:cxn ang="0">
                  <a:pos x="2161" y="943"/>
                </a:cxn>
                <a:cxn ang="0">
                  <a:pos x="95" y="943"/>
                </a:cxn>
                <a:cxn ang="0">
                  <a:pos x="58" y="936"/>
                </a:cxn>
                <a:cxn ang="0">
                  <a:pos x="28" y="916"/>
                </a:cxn>
                <a:cxn ang="0">
                  <a:pos x="8" y="886"/>
                </a:cxn>
                <a:cxn ang="0">
                  <a:pos x="0" y="849"/>
                </a:cxn>
                <a:cxn ang="0">
                  <a:pos x="0" y="94"/>
                </a:cxn>
              </a:cxnLst>
              <a:rect l="0" t="0" r="r" b="b"/>
              <a:pathLst>
                <a:path w="2255" h="944">
                  <a:moveTo>
                    <a:pt x="0" y="94"/>
                  </a:moveTo>
                  <a:lnTo>
                    <a:pt x="8" y="57"/>
                  </a:lnTo>
                  <a:lnTo>
                    <a:pt x="28" y="27"/>
                  </a:lnTo>
                  <a:lnTo>
                    <a:pt x="58" y="7"/>
                  </a:lnTo>
                  <a:lnTo>
                    <a:pt x="95" y="0"/>
                  </a:lnTo>
                  <a:lnTo>
                    <a:pt x="2161" y="0"/>
                  </a:lnTo>
                  <a:lnTo>
                    <a:pt x="2197" y="7"/>
                  </a:lnTo>
                  <a:lnTo>
                    <a:pt x="2227" y="27"/>
                  </a:lnTo>
                  <a:lnTo>
                    <a:pt x="2248" y="57"/>
                  </a:lnTo>
                  <a:lnTo>
                    <a:pt x="2255" y="94"/>
                  </a:lnTo>
                  <a:lnTo>
                    <a:pt x="2255" y="849"/>
                  </a:lnTo>
                  <a:lnTo>
                    <a:pt x="2248" y="886"/>
                  </a:lnTo>
                  <a:lnTo>
                    <a:pt x="2227" y="916"/>
                  </a:lnTo>
                  <a:lnTo>
                    <a:pt x="2197" y="936"/>
                  </a:lnTo>
                  <a:lnTo>
                    <a:pt x="2161" y="943"/>
                  </a:lnTo>
                  <a:lnTo>
                    <a:pt x="95" y="943"/>
                  </a:lnTo>
                  <a:lnTo>
                    <a:pt x="58" y="936"/>
                  </a:lnTo>
                  <a:lnTo>
                    <a:pt x="28" y="916"/>
                  </a:lnTo>
                  <a:lnTo>
                    <a:pt x="8" y="886"/>
                  </a:lnTo>
                  <a:lnTo>
                    <a:pt x="0" y="849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253" y="2553"/>
              <a:ext cx="2255" cy="613"/>
            </a:xfrm>
            <a:custGeom>
              <a:avLst/>
              <a:gdLst/>
              <a:ahLst/>
              <a:cxnLst>
                <a:cxn ang="0">
                  <a:pos x="2194" y="0"/>
                </a:cxn>
                <a:cxn ang="0">
                  <a:pos x="62" y="0"/>
                </a:cxn>
                <a:cxn ang="0">
                  <a:pos x="38" y="5"/>
                </a:cxn>
                <a:cxn ang="0">
                  <a:pos x="18" y="18"/>
                </a:cxn>
                <a:cxn ang="0">
                  <a:pos x="5" y="38"/>
                </a:cxn>
                <a:cxn ang="0">
                  <a:pos x="0" y="61"/>
                </a:cxn>
                <a:cxn ang="0">
                  <a:pos x="0" y="551"/>
                </a:cxn>
                <a:cxn ang="0">
                  <a:pos x="5" y="575"/>
                </a:cxn>
                <a:cxn ang="0">
                  <a:pos x="18" y="594"/>
                </a:cxn>
                <a:cxn ang="0">
                  <a:pos x="38" y="608"/>
                </a:cxn>
                <a:cxn ang="0">
                  <a:pos x="62" y="612"/>
                </a:cxn>
                <a:cxn ang="0">
                  <a:pos x="2194" y="612"/>
                </a:cxn>
                <a:cxn ang="0">
                  <a:pos x="2218" y="608"/>
                </a:cxn>
                <a:cxn ang="0">
                  <a:pos x="2237" y="594"/>
                </a:cxn>
                <a:cxn ang="0">
                  <a:pos x="2250" y="575"/>
                </a:cxn>
                <a:cxn ang="0">
                  <a:pos x="2255" y="551"/>
                </a:cxn>
                <a:cxn ang="0">
                  <a:pos x="2255" y="61"/>
                </a:cxn>
                <a:cxn ang="0">
                  <a:pos x="2250" y="38"/>
                </a:cxn>
                <a:cxn ang="0">
                  <a:pos x="2237" y="18"/>
                </a:cxn>
                <a:cxn ang="0">
                  <a:pos x="2218" y="5"/>
                </a:cxn>
                <a:cxn ang="0">
                  <a:pos x="2194" y="0"/>
                </a:cxn>
              </a:cxnLst>
              <a:rect l="0" t="0" r="r" b="b"/>
              <a:pathLst>
                <a:path w="2255" h="613">
                  <a:moveTo>
                    <a:pt x="2194" y="0"/>
                  </a:moveTo>
                  <a:lnTo>
                    <a:pt x="62" y="0"/>
                  </a:lnTo>
                  <a:lnTo>
                    <a:pt x="38" y="5"/>
                  </a:lnTo>
                  <a:lnTo>
                    <a:pt x="18" y="18"/>
                  </a:lnTo>
                  <a:lnTo>
                    <a:pt x="5" y="38"/>
                  </a:lnTo>
                  <a:lnTo>
                    <a:pt x="0" y="61"/>
                  </a:lnTo>
                  <a:lnTo>
                    <a:pt x="0" y="551"/>
                  </a:lnTo>
                  <a:lnTo>
                    <a:pt x="5" y="575"/>
                  </a:lnTo>
                  <a:lnTo>
                    <a:pt x="18" y="594"/>
                  </a:lnTo>
                  <a:lnTo>
                    <a:pt x="38" y="608"/>
                  </a:lnTo>
                  <a:lnTo>
                    <a:pt x="62" y="612"/>
                  </a:lnTo>
                  <a:lnTo>
                    <a:pt x="2194" y="612"/>
                  </a:lnTo>
                  <a:lnTo>
                    <a:pt x="2218" y="608"/>
                  </a:lnTo>
                  <a:lnTo>
                    <a:pt x="2237" y="594"/>
                  </a:lnTo>
                  <a:lnTo>
                    <a:pt x="2250" y="575"/>
                  </a:lnTo>
                  <a:lnTo>
                    <a:pt x="2255" y="551"/>
                  </a:lnTo>
                  <a:lnTo>
                    <a:pt x="2255" y="61"/>
                  </a:lnTo>
                  <a:lnTo>
                    <a:pt x="2250" y="38"/>
                  </a:lnTo>
                  <a:lnTo>
                    <a:pt x="2237" y="18"/>
                  </a:lnTo>
                  <a:lnTo>
                    <a:pt x="2218" y="5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253" y="2553"/>
              <a:ext cx="2255" cy="6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5" y="38"/>
                </a:cxn>
                <a:cxn ang="0">
                  <a:pos x="18" y="18"/>
                </a:cxn>
                <a:cxn ang="0">
                  <a:pos x="38" y="5"/>
                </a:cxn>
                <a:cxn ang="0">
                  <a:pos x="62" y="0"/>
                </a:cxn>
                <a:cxn ang="0">
                  <a:pos x="2194" y="0"/>
                </a:cxn>
                <a:cxn ang="0">
                  <a:pos x="2218" y="5"/>
                </a:cxn>
                <a:cxn ang="0">
                  <a:pos x="2237" y="18"/>
                </a:cxn>
                <a:cxn ang="0">
                  <a:pos x="2250" y="38"/>
                </a:cxn>
                <a:cxn ang="0">
                  <a:pos x="2255" y="61"/>
                </a:cxn>
                <a:cxn ang="0">
                  <a:pos x="2255" y="551"/>
                </a:cxn>
                <a:cxn ang="0">
                  <a:pos x="2250" y="575"/>
                </a:cxn>
                <a:cxn ang="0">
                  <a:pos x="2237" y="594"/>
                </a:cxn>
                <a:cxn ang="0">
                  <a:pos x="2218" y="608"/>
                </a:cxn>
                <a:cxn ang="0">
                  <a:pos x="2194" y="612"/>
                </a:cxn>
                <a:cxn ang="0">
                  <a:pos x="62" y="612"/>
                </a:cxn>
                <a:cxn ang="0">
                  <a:pos x="38" y="608"/>
                </a:cxn>
                <a:cxn ang="0">
                  <a:pos x="18" y="594"/>
                </a:cxn>
                <a:cxn ang="0">
                  <a:pos x="5" y="575"/>
                </a:cxn>
                <a:cxn ang="0">
                  <a:pos x="0" y="551"/>
                </a:cxn>
                <a:cxn ang="0">
                  <a:pos x="0" y="61"/>
                </a:cxn>
              </a:cxnLst>
              <a:rect l="0" t="0" r="r" b="b"/>
              <a:pathLst>
                <a:path w="2255" h="613">
                  <a:moveTo>
                    <a:pt x="0" y="61"/>
                  </a:moveTo>
                  <a:lnTo>
                    <a:pt x="5" y="38"/>
                  </a:lnTo>
                  <a:lnTo>
                    <a:pt x="18" y="18"/>
                  </a:lnTo>
                  <a:lnTo>
                    <a:pt x="38" y="5"/>
                  </a:lnTo>
                  <a:lnTo>
                    <a:pt x="62" y="0"/>
                  </a:lnTo>
                  <a:lnTo>
                    <a:pt x="2194" y="0"/>
                  </a:lnTo>
                  <a:lnTo>
                    <a:pt x="2218" y="5"/>
                  </a:lnTo>
                  <a:lnTo>
                    <a:pt x="2237" y="18"/>
                  </a:lnTo>
                  <a:lnTo>
                    <a:pt x="2250" y="38"/>
                  </a:lnTo>
                  <a:lnTo>
                    <a:pt x="2255" y="61"/>
                  </a:lnTo>
                  <a:lnTo>
                    <a:pt x="2255" y="551"/>
                  </a:lnTo>
                  <a:lnTo>
                    <a:pt x="2250" y="575"/>
                  </a:lnTo>
                  <a:lnTo>
                    <a:pt x="2237" y="594"/>
                  </a:lnTo>
                  <a:lnTo>
                    <a:pt x="2218" y="608"/>
                  </a:lnTo>
                  <a:lnTo>
                    <a:pt x="2194" y="612"/>
                  </a:lnTo>
                  <a:lnTo>
                    <a:pt x="62" y="612"/>
                  </a:lnTo>
                  <a:lnTo>
                    <a:pt x="38" y="608"/>
                  </a:lnTo>
                  <a:lnTo>
                    <a:pt x="18" y="594"/>
                  </a:lnTo>
                  <a:lnTo>
                    <a:pt x="5" y="575"/>
                  </a:lnTo>
                  <a:lnTo>
                    <a:pt x="0" y="551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82" y="3424"/>
              <a:ext cx="2255" cy="777"/>
            </a:xfrm>
            <a:custGeom>
              <a:avLst/>
              <a:gdLst/>
              <a:ahLst/>
              <a:cxnLst>
                <a:cxn ang="0">
                  <a:pos x="2177" y="0"/>
                </a:cxn>
                <a:cxn ang="0">
                  <a:pos x="77" y="0"/>
                </a:cxn>
                <a:cxn ang="0">
                  <a:pos x="47" y="6"/>
                </a:cxn>
                <a:cxn ang="0">
                  <a:pos x="23" y="23"/>
                </a:cxn>
                <a:cxn ang="0">
                  <a:pos x="6" y="48"/>
                </a:cxn>
                <a:cxn ang="0">
                  <a:pos x="0" y="78"/>
                </a:cxn>
                <a:cxn ang="0">
                  <a:pos x="0" y="699"/>
                </a:cxn>
                <a:cxn ang="0">
                  <a:pos x="6" y="729"/>
                </a:cxn>
                <a:cxn ang="0">
                  <a:pos x="23" y="754"/>
                </a:cxn>
                <a:cxn ang="0">
                  <a:pos x="47" y="770"/>
                </a:cxn>
                <a:cxn ang="0">
                  <a:pos x="77" y="777"/>
                </a:cxn>
                <a:cxn ang="0">
                  <a:pos x="2177" y="777"/>
                </a:cxn>
                <a:cxn ang="0">
                  <a:pos x="2207" y="770"/>
                </a:cxn>
                <a:cxn ang="0">
                  <a:pos x="2232" y="754"/>
                </a:cxn>
                <a:cxn ang="0">
                  <a:pos x="2248" y="729"/>
                </a:cxn>
                <a:cxn ang="0">
                  <a:pos x="2254" y="699"/>
                </a:cxn>
                <a:cxn ang="0">
                  <a:pos x="2254" y="78"/>
                </a:cxn>
                <a:cxn ang="0">
                  <a:pos x="2248" y="48"/>
                </a:cxn>
                <a:cxn ang="0">
                  <a:pos x="2232" y="23"/>
                </a:cxn>
                <a:cxn ang="0">
                  <a:pos x="2207" y="6"/>
                </a:cxn>
                <a:cxn ang="0">
                  <a:pos x="2177" y="0"/>
                </a:cxn>
              </a:cxnLst>
              <a:rect l="0" t="0" r="r" b="b"/>
              <a:pathLst>
                <a:path w="2255" h="777">
                  <a:moveTo>
                    <a:pt x="2177" y="0"/>
                  </a:moveTo>
                  <a:lnTo>
                    <a:pt x="77" y="0"/>
                  </a:lnTo>
                  <a:lnTo>
                    <a:pt x="47" y="6"/>
                  </a:lnTo>
                  <a:lnTo>
                    <a:pt x="23" y="23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699"/>
                  </a:lnTo>
                  <a:lnTo>
                    <a:pt x="6" y="729"/>
                  </a:lnTo>
                  <a:lnTo>
                    <a:pt x="23" y="754"/>
                  </a:lnTo>
                  <a:lnTo>
                    <a:pt x="47" y="770"/>
                  </a:lnTo>
                  <a:lnTo>
                    <a:pt x="77" y="777"/>
                  </a:lnTo>
                  <a:lnTo>
                    <a:pt x="2177" y="777"/>
                  </a:lnTo>
                  <a:lnTo>
                    <a:pt x="2207" y="770"/>
                  </a:lnTo>
                  <a:lnTo>
                    <a:pt x="2232" y="754"/>
                  </a:lnTo>
                  <a:lnTo>
                    <a:pt x="2248" y="729"/>
                  </a:lnTo>
                  <a:lnTo>
                    <a:pt x="2254" y="699"/>
                  </a:lnTo>
                  <a:lnTo>
                    <a:pt x="2254" y="78"/>
                  </a:lnTo>
                  <a:lnTo>
                    <a:pt x="2248" y="48"/>
                  </a:lnTo>
                  <a:lnTo>
                    <a:pt x="2232" y="23"/>
                  </a:lnTo>
                  <a:lnTo>
                    <a:pt x="2207" y="6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282" y="4280"/>
              <a:ext cx="2255" cy="519"/>
            </a:xfrm>
            <a:custGeom>
              <a:avLst/>
              <a:gdLst/>
              <a:ahLst/>
              <a:cxnLst>
                <a:cxn ang="0">
                  <a:pos x="2203" y="0"/>
                </a:cxn>
                <a:cxn ang="0">
                  <a:pos x="52" y="0"/>
                </a:cxn>
                <a:cxn ang="0">
                  <a:pos x="31" y="4"/>
                </a:cxn>
                <a:cxn ang="0">
                  <a:pos x="15" y="16"/>
                </a:cxn>
                <a:cxn ang="0">
                  <a:pos x="4" y="32"/>
                </a:cxn>
                <a:cxn ang="0">
                  <a:pos x="0" y="52"/>
                </a:cxn>
                <a:cxn ang="0">
                  <a:pos x="0" y="467"/>
                </a:cxn>
                <a:cxn ang="0">
                  <a:pos x="4" y="487"/>
                </a:cxn>
                <a:cxn ang="0">
                  <a:pos x="15" y="504"/>
                </a:cxn>
                <a:cxn ang="0">
                  <a:pos x="31" y="515"/>
                </a:cxn>
                <a:cxn ang="0">
                  <a:pos x="52" y="519"/>
                </a:cxn>
                <a:cxn ang="0">
                  <a:pos x="2203" y="519"/>
                </a:cxn>
                <a:cxn ang="0">
                  <a:pos x="2223" y="515"/>
                </a:cxn>
                <a:cxn ang="0">
                  <a:pos x="2239" y="504"/>
                </a:cxn>
                <a:cxn ang="0">
                  <a:pos x="2250" y="487"/>
                </a:cxn>
                <a:cxn ang="0">
                  <a:pos x="2254" y="467"/>
                </a:cxn>
                <a:cxn ang="0">
                  <a:pos x="2254" y="52"/>
                </a:cxn>
                <a:cxn ang="0">
                  <a:pos x="2250" y="32"/>
                </a:cxn>
                <a:cxn ang="0">
                  <a:pos x="2239" y="16"/>
                </a:cxn>
                <a:cxn ang="0">
                  <a:pos x="2223" y="4"/>
                </a:cxn>
                <a:cxn ang="0">
                  <a:pos x="2203" y="0"/>
                </a:cxn>
              </a:cxnLst>
              <a:rect l="0" t="0" r="r" b="b"/>
              <a:pathLst>
                <a:path w="2255" h="519">
                  <a:moveTo>
                    <a:pt x="2203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0" y="467"/>
                  </a:lnTo>
                  <a:lnTo>
                    <a:pt x="4" y="487"/>
                  </a:lnTo>
                  <a:lnTo>
                    <a:pt x="15" y="504"/>
                  </a:lnTo>
                  <a:lnTo>
                    <a:pt x="31" y="515"/>
                  </a:lnTo>
                  <a:lnTo>
                    <a:pt x="52" y="519"/>
                  </a:lnTo>
                  <a:lnTo>
                    <a:pt x="2203" y="519"/>
                  </a:lnTo>
                  <a:lnTo>
                    <a:pt x="2223" y="515"/>
                  </a:lnTo>
                  <a:lnTo>
                    <a:pt x="2239" y="504"/>
                  </a:lnTo>
                  <a:lnTo>
                    <a:pt x="2250" y="487"/>
                  </a:lnTo>
                  <a:lnTo>
                    <a:pt x="2254" y="467"/>
                  </a:lnTo>
                  <a:lnTo>
                    <a:pt x="2254" y="52"/>
                  </a:lnTo>
                  <a:lnTo>
                    <a:pt x="2250" y="32"/>
                  </a:lnTo>
                  <a:lnTo>
                    <a:pt x="2239" y="16"/>
                  </a:lnTo>
                  <a:lnTo>
                    <a:pt x="2223" y="4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282" y="4879"/>
              <a:ext cx="2255" cy="519"/>
            </a:xfrm>
            <a:custGeom>
              <a:avLst/>
              <a:gdLst/>
              <a:ahLst/>
              <a:cxnLst>
                <a:cxn ang="0">
                  <a:pos x="2203" y="0"/>
                </a:cxn>
                <a:cxn ang="0">
                  <a:pos x="52" y="0"/>
                </a:cxn>
                <a:cxn ang="0">
                  <a:pos x="31" y="4"/>
                </a:cxn>
                <a:cxn ang="0">
                  <a:pos x="15" y="15"/>
                </a:cxn>
                <a:cxn ang="0">
                  <a:pos x="4" y="32"/>
                </a:cxn>
                <a:cxn ang="0">
                  <a:pos x="0" y="52"/>
                </a:cxn>
                <a:cxn ang="0">
                  <a:pos x="0" y="467"/>
                </a:cxn>
                <a:cxn ang="0">
                  <a:pos x="4" y="487"/>
                </a:cxn>
                <a:cxn ang="0">
                  <a:pos x="15" y="504"/>
                </a:cxn>
                <a:cxn ang="0">
                  <a:pos x="31" y="515"/>
                </a:cxn>
                <a:cxn ang="0">
                  <a:pos x="52" y="519"/>
                </a:cxn>
                <a:cxn ang="0">
                  <a:pos x="2203" y="519"/>
                </a:cxn>
                <a:cxn ang="0">
                  <a:pos x="2223" y="515"/>
                </a:cxn>
                <a:cxn ang="0">
                  <a:pos x="2239" y="504"/>
                </a:cxn>
                <a:cxn ang="0">
                  <a:pos x="2250" y="487"/>
                </a:cxn>
                <a:cxn ang="0">
                  <a:pos x="2254" y="467"/>
                </a:cxn>
                <a:cxn ang="0">
                  <a:pos x="2254" y="52"/>
                </a:cxn>
                <a:cxn ang="0">
                  <a:pos x="2250" y="32"/>
                </a:cxn>
                <a:cxn ang="0">
                  <a:pos x="2239" y="15"/>
                </a:cxn>
                <a:cxn ang="0">
                  <a:pos x="2223" y="4"/>
                </a:cxn>
                <a:cxn ang="0">
                  <a:pos x="2203" y="0"/>
                </a:cxn>
              </a:cxnLst>
              <a:rect l="0" t="0" r="r" b="b"/>
              <a:pathLst>
                <a:path w="2255" h="519">
                  <a:moveTo>
                    <a:pt x="2203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0" y="467"/>
                  </a:lnTo>
                  <a:lnTo>
                    <a:pt x="4" y="487"/>
                  </a:lnTo>
                  <a:lnTo>
                    <a:pt x="15" y="504"/>
                  </a:lnTo>
                  <a:lnTo>
                    <a:pt x="31" y="515"/>
                  </a:lnTo>
                  <a:lnTo>
                    <a:pt x="52" y="519"/>
                  </a:lnTo>
                  <a:lnTo>
                    <a:pt x="2203" y="519"/>
                  </a:lnTo>
                  <a:lnTo>
                    <a:pt x="2223" y="515"/>
                  </a:lnTo>
                  <a:lnTo>
                    <a:pt x="2239" y="504"/>
                  </a:lnTo>
                  <a:lnTo>
                    <a:pt x="2250" y="487"/>
                  </a:lnTo>
                  <a:lnTo>
                    <a:pt x="2254" y="467"/>
                  </a:lnTo>
                  <a:lnTo>
                    <a:pt x="2254" y="52"/>
                  </a:lnTo>
                  <a:lnTo>
                    <a:pt x="2250" y="32"/>
                  </a:lnTo>
                  <a:lnTo>
                    <a:pt x="2239" y="15"/>
                  </a:lnTo>
                  <a:lnTo>
                    <a:pt x="2223" y="4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282" y="4879"/>
              <a:ext cx="2255" cy="519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" y="32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2" y="0"/>
                </a:cxn>
                <a:cxn ang="0">
                  <a:pos x="2203" y="0"/>
                </a:cxn>
                <a:cxn ang="0">
                  <a:pos x="2223" y="4"/>
                </a:cxn>
                <a:cxn ang="0">
                  <a:pos x="2239" y="15"/>
                </a:cxn>
                <a:cxn ang="0">
                  <a:pos x="2250" y="32"/>
                </a:cxn>
                <a:cxn ang="0">
                  <a:pos x="2254" y="52"/>
                </a:cxn>
                <a:cxn ang="0">
                  <a:pos x="2254" y="467"/>
                </a:cxn>
                <a:cxn ang="0">
                  <a:pos x="2250" y="487"/>
                </a:cxn>
                <a:cxn ang="0">
                  <a:pos x="2239" y="504"/>
                </a:cxn>
                <a:cxn ang="0">
                  <a:pos x="2223" y="515"/>
                </a:cxn>
                <a:cxn ang="0">
                  <a:pos x="2203" y="519"/>
                </a:cxn>
                <a:cxn ang="0">
                  <a:pos x="52" y="519"/>
                </a:cxn>
                <a:cxn ang="0">
                  <a:pos x="31" y="515"/>
                </a:cxn>
                <a:cxn ang="0">
                  <a:pos x="15" y="504"/>
                </a:cxn>
                <a:cxn ang="0">
                  <a:pos x="4" y="487"/>
                </a:cxn>
                <a:cxn ang="0">
                  <a:pos x="0" y="467"/>
                </a:cxn>
                <a:cxn ang="0">
                  <a:pos x="0" y="52"/>
                </a:cxn>
              </a:cxnLst>
              <a:rect l="0" t="0" r="r" b="b"/>
              <a:pathLst>
                <a:path w="2255" h="519">
                  <a:moveTo>
                    <a:pt x="0" y="52"/>
                  </a:moveTo>
                  <a:lnTo>
                    <a:pt x="4" y="32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2" y="0"/>
                  </a:lnTo>
                  <a:lnTo>
                    <a:pt x="2203" y="0"/>
                  </a:lnTo>
                  <a:lnTo>
                    <a:pt x="2223" y="4"/>
                  </a:lnTo>
                  <a:lnTo>
                    <a:pt x="2239" y="15"/>
                  </a:lnTo>
                  <a:lnTo>
                    <a:pt x="2250" y="32"/>
                  </a:lnTo>
                  <a:lnTo>
                    <a:pt x="2254" y="52"/>
                  </a:lnTo>
                  <a:lnTo>
                    <a:pt x="2254" y="467"/>
                  </a:lnTo>
                  <a:lnTo>
                    <a:pt x="2250" y="487"/>
                  </a:lnTo>
                  <a:lnTo>
                    <a:pt x="2239" y="504"/>
                  </a:lnTo>
                  <a:lnTo>
                    <a:pt x="2223" y="515"/>
                  </a:lnTo>
                  <a:lnTo>
                    <a:pt x="2203" y="519"/>
                  </a:lnTo>
                  <a:lnTo>
                    <a:pt x="52" y="519"/>
                  </a:lnTo>
                  <a:lnTo>
                    <a:pt x="31" y="515"/>
                  </a:lnTo>
                  <a:lnTo>
                    <a:pt x="15" y="504"/>
                  </a:lnTo>
                  <a:lnTo>
                    <a:pt x="4" y="487"/>
                  </a:lnTo>
                  <a:lnTo>
                    <a:pt x="0" y="467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12700">
              <a:solidFill>
                <a:srgbClr val="4471C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206" y="712"/>
              <a:ext cx="242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Предприятия-партнеры</a:t>
              </a:r>
              <a:endPara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567" y="1559"/>
              <a:ext cx="1646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58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Беседа со специалистами и профессионалами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365" y="2639"/>
              <a:ext cx="2058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          Экскурсия на производство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305" y="3695"/>
              <a:ext cx="2274" cy="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r>
                <a:rPr kumimoji="0" lang="ru-RU" sz="1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Мастер-классы</a:t>
              </a:r>
              <a:endParaRPr kumimoji="0" lang="ru-RU" sz="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r>
                <a:rPr kumimoji="0" lang="ru-RU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	</a:t>
              </a:r>
              <a:endParaRPr kumimoji="0" lang="ru-RU" sz="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endParaRPr lang="ru-RU" sz="1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r>
                <a:rPr kumimoji="0" lang="ru-RU" sz="1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Дни открытых дверей</a:t>
              </a:r>
              <a:endParaRPr kumimoji="0" lang="ru-RU" sz="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r>
                <a:rPr kumimoji="0" lang="ru-RU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	</a:t>
              </a:r>
              <a:endParaRPr kumimoji="0" lang="ru-RU" sz="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endParaRPr lang="ru-RU" sz="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419225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Другие мероприятия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27" name="Picture 55" descr="D:\Инклюзия\Повышение квалификации\2019\Вебинар-14-03-19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49" y="5124261"/>
            <a:ext cx="1919334" cy="1602463"/>
          </a:xfrm>
          <a:prstGeom prst="rect">
            <a:avLst/>
          </a:prstGeom>
          <a:noFill/>
        </p:spPr>
      </p:pic>
      <p:pic>
        <p:nvPicPr>
          <p:cNvPr id="3128" name="Picture 56" descr="D:\Инклюзия\Повышение квалификации\2019\Вебинар-14-03-19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854" y="3596991"/>
            <a:ext cx="2055137" cy="1509163"/>
          </a:xfrm>
          <a:prstGeom prst="rect">
            <a:avLst/>
          </a:prstGeom>
          <a:noFill/>
        </p:spPr>
      </p:pic>
      <p:pic>
        <p:nvPicPr>
          <p:cNvPr id="3129" name="Picture 57" descr="D:\Инклюзия\Повышение квалификации\2019\Вебинар-14-03-19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7303" y="289710"/>
            <a:ext cx="2332317" cy="1539090"/>
          </a:xfrm>
          <a:prstGeom prst="rect">
            <a:avLst/>
          </a:prstGeom>
          <a:noFill/>
        </p:spPr>
      </p:pic>
      <p:pic>
        <p:nvPicPr>
          <p:cNvPr id="3130" name="Picture 58" descr="D:\Инклюзия\Повышение квалификации\2019\Вебинар-14-03-19\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42" y="291973"/>
            <a:ext cx="2378043" cy="1532299"/>
          </a:xfrm>
          <a:prstGeom prst="rect">
            <a:avLst/>
          </a:prstGeom>
          <a:noFill/>
        </p:spPr>
      </p:pic>
      <p:pic>
        <p:nvPicPr>
          <p:cNvPr id="3131" name="Picture 59" descr="D:\Инклюзия\Повышение квалификации\2019\Вебинар-14-03-19\5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9259" y="1826248"/>
            <a:ext cx="2368991" cy="1405040"/>
          </a:xfrm>
          <a:prstGeom prst="rect">
            <a:avLst/>
          </a:prstGeom>
          <a:noFill/>
        </p:spPr>
      </p:pic>
      <p:pic>
        <p:nvPicPr>
          <p:cNvPr id="3132" name="Picture 60" descr="D:\Инклюзия\Повышение квалификации\2019\Вебинар-14-03-19\7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6297" y="1840115"/>
            <a:ext cx="2336800" cy="1392725"/>
          </a:xfrm>
          <a:prstGeom prst="rect">
            <a:avLst/>
          </a:prstGeom>
          <a:noFill/>
        </p:spPr>
      </p:pic>
      <p:pic>
        <p:nvPicPr>
          <p:cNvPr id="3133" name="Picture 61" descr="D:\Инклюзия\Повышение квалификации\2019\Вебинар-14-03-19\101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8241" y="3666652"/>
            <a:ext cx="2051804" cy="1602465"/>
          </a:xfrm>
          <a:prstGeom prst="rect">
            <a:avLst/>
          </a:prstGeom>
          <a:noFill/>
        </p:spPr>
      </p:pic>
      <p:pic>
        <p:nvPicPr>
          <p:cNvPr id="3134" name="Picture 62" descr="D:\Инклюзия\Повышение квалификации\2019\Вебинар-14-03-19\111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32748" y="5204610"/>
            <a:ext cx="1963093" cy="147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7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ed2/00085fb9-90169e6b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58" y="194435"/>
            <a:ext cx="9144000" cy="63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2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10086792" cy="9286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Региональный центр сопровождения приема абитуриентов из числа лиц с ОВЗ  инвалидностью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9704" y="1796471"/>
            <a:ext cx="632053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 целью сопровождения абитуриентов из числа лиц с инвалидностью и ОВЗ на этапе поступления в  профессиональные организации  в  БПОО на уровне апробации создан региональный центр сопровождения приема абитуриентов из числа лиц с ОВЗ  инвалидностью (Региональный центр сопровождения). </a:t>
            </a:r>
          </a:p>
        </p:txBody>
      </p:sp>
      <p:pic>
        <p:nvPicPr>
          <p:cNvPr id="6" name="Picture 3" descr="\\collegeserver\лаборатория информатизации\Белозеров\Для Грибановой\Абилимпикс - ФОТО\12.10.2016 Абилимпикс\DSC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868" y="3690950"/>
            <a:ext cx="3143272" cy="2857520"/>
          </a:xfrm>
          <a:prstGeom prst="rect">
            <a:avLst/>
          </a:prstGeom>
          <a:noFill/>
        </p:spPr>
      </p:pic>
      <p:pic>
        <p:nvPicPr>
          <p:cNvPr id="7" name="Picture 4" descr="\\collegeserver\фото-видео ресурс\Фото\2017\24-27.10.2017 Абилимпикс\25.10.2017\DSC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794" y="3518672"/>
            <a:ext cx="3214710" cy="2762248"/>
          </a:xfrm>
          <a:prstGeom prst="rect">
            <a:avLst/>
          </a:prstGeom>
          <a:noFill/>
        </p:spPr>
      </p:pic>
      <p:pic>
        <p:nvPicPr>
          <p:cNvPr id="8" name="Picture 2" descr="\\collegeserver\лаборатория информатизации\Белозеров\Для Грибановой\Абилимпикс - ФОТО\12.10.2016 Абилимпикс\DSC_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043" y="1249726"/>
            <a:ext cx="2933322" cy="290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80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Инклюзия\Абилимпикс\Третий национальный\ФОТО\НАЦИОНАЛЬНЫЙ ЧЕМПИОНАТ\На САЙТ\IMG_2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74" y="1410767"/>
            <a:ext cx="3743864" cy="4077134"/>
          </a:xfrm>
          <a:prstGeom prst="rect">
            <a:avLst/>
          </a:prstGeom>
          <a:noFill/>
        </p:spPr>
      </p:pic>
      <p:pic>
        <p:nvPicPr>
          <p:cNvPr id="3" name="Picture 2" descr="D:\Инклюзия\Абилимпикс\Третий национальный\ФОТО\НАЦИОНАЛЬНЫЙ ЧЕМПИОНАТ\На САЙТ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786" y="2122184"/>
            <a:ext cx="4327236" cy="4033575"/>
          </a:xfrm>
          <a:prstGeom prst="rect">
            <a:avLst/>
          </a:prstGeom>
          <a:noFill/>
        </p:spPr>
      </p:pic>
      <p:pic>
        <p:nvPicPr>
          <p:cNvPr id="4" name="Picture 6" descr="D:\Инклюзия\Абилимпикс\Третий национальный\ФОТО\НАЦИОНАЛЬНЫЙ ЧЕМПИОНАТ\На САЙТ\IMG_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377" y="1158545"/>
            <a:ext cx="3428992" cy="4169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02068" y="410175"/>
            <a:ext cx="9122724" cy="5715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441D61"/>
                </a:solidFill>
              </a:rPr>
              <a:t>Чемпионат </a:t>
            </a:r>
            <a:r>
              <a:rPr lang="ru-RU" b="1" dirty="0" smtClean="0">
                <a:solidFill>
                  <a:srgbClr val="441D61"/>
                </a:solidFill>
              </a:rPr>
              <a:t>профессионалов для лиц с инвалидностью и ОВЗ «</a:t>
            </a:r>
            <a:r>
              <a:rPr lang="ru-RU" b="1" dirty="0" err="1" smtClean="0">
                <a:solidFill>
                  <a:srgbClr val="441D61"/>
                </a:solidFill>
              </a:rPr>
              <a:t>Абилимпикс</a:t>
            </a:r>
            <a:r>
              <a:rPr lang="ru-RU" b="1" dirty="0" smtClean="0">
                <a:solidFill>
                  <a:srgbClr val="441D61"/>
                </a:solidFill>
              </a:rPr>
              <a:t>»</a:t>
            </a:r>
            <a:endParaRPr lang="ru-RU" b="1" dirty="0">
              <a:solidFill>
                <a:srgbClr val="441D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11" y="2556915"/>
            <a:ext cx="108813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rgbClr val="441D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2600" dirty="0" smtClean="0">
              <a:ln w="0"/>
              <a:solidFill>
                <a:srgbClr val="441D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ln w="0"/>
                <a:solidFill>
                  <a:srgbClr val="441D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Готовы к сотрудничеству,</a:t>
            </a:r>
          </a:p>
          <a:p>
            <a:pPr algn="ctr"/>
            <a:endParaRPr lang="ru-RU" sz="2600" b="1" dirty="0" smtClean="0">
              <a:ln w="0"/>
              <a:solidFill>
                <a:srgbClr val="441D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ln w="0"/>
                <a:solidFill>
                  <a:srgbClr val="441D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Команда педагогического </a:t>
            </a:r>
            <a:r>
              <a:rPr lang="ru-RU" sz="2600" b="1" dirty="0" smtClean="0">
                <a:ln w="0"/>
                <a:solidFill>
                  <a:srgbClr val="441D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коллектива БПОО, РУМЦ</a:t>
            </a:r>
            <a:endParaRPr lang="ru-RU" sz="2600" b="1" dirty="0" smtClean="0">
              <a:ln w="0"/>
              <a:solidFill>
                <a:srgbClr val="441D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ln w="0"/>
                <a:solidFill>
                  <a:srgbClr val="441D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ОБПОУ «Курский </a:t>
            </a:r>
            <a:r>
              <a:rPr lang="ru-RU" sz="2600" b="1" dirty="0" smtClean="0">
                <a:ln w="0"/>
                <a:solidFill>
                  <a:srgbClr val="441D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государственный  политехнический колледж»</a:t>
            </a:r>
            <a:endParaRPr lang="ru-RU" sz="2400" b="1" dirty="0" smtClean="0">
              <a:ln w="0"/>
              <a:solidFill>
                <a:srgbClr val="441D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4" y="119269"/>
            <a:ext cx="3737178" cy="34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897" y="2592103"/>
            <a:ext cx="10515600" cy="14537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Сопровождение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профессионального самоопределения обучающихся с инвалидностью и ОВЗ в условиях сетевого взаимодействия образовательных организаций и предприятий партнеров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8162" y="4340478"/>
            <a:ext cx="411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n w="0"/>
              <a:solidFill>
                <a:srgbClr val="441D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b="1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Грибанова </a:t>
            </a:r>
            <a:r>
              <a:rPr lang="ru-RU" b="1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Елена Михайловна,</a:t>
            </a:r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заместитель директора ОБПОУ «КГПК</a:t>
            </a:r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1925" y="5851602"/>
            <a:ext cx="567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Курск</a:t>
            </a:r>
          </a:p>
          <a:p>
            <a:pPr algn="ctr"/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02</a:t>
            </a:r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марта </a:t>
            </a:r>
            <a:r>
              <a:rPr lang="ru-RU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 г.</a:t>
            </a:r>
            <a:endParaRPr lang="ru-RU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31" name="Picture 11" descr="D:\Инклюзия\Повышение квалификации\2019\Вебинар-14-03-19\hello_html_a93a2b0_5b97ef3e3c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492" y="4701124"/>
            <a:ext cx="4058254" cy="171316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87" y="-131824"/>
            <a:ext cx="2797943" cy="2530815"/>
          </a:xfrm>
          <a:prstGeom prst="rect">
            <a:avLst/>
          </a:prstGeom>
        </p:spPr>
      </p:pic>
      <p:pic>
        <p:nvPicPr>
          <p:cNvPr id="8" name="Picture 4" descr="https://isedu.kg-college.ru/media/logos/2383914_kgpk%20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0" y="-477079"/>
            <a:ext cx="2345793" cy="28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337486"/>
              </p:ext>
            </p:extLst>
          </p:nvPr>
        </p:nvGraphicFramePr>
        <p:xfrm>
          <a:off x="2123734" y="1298713"/>
          <a:ext cx="9230065" cy="515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05647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Важнейшие пути социализации лиц с инвалидностью и ОВЗ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pbs.twimg.com/media/DgN4qFCXcAAwjR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2" y="3509652"/>
            <a:ext cx="3059591" cy="29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7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498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ложности в реализации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профориентационной</a:t>
            </a:r>
            <a:r>
              <a:rPr lang="ru-RU" sz="2400" b="1" dirty="0" smtClean="0">
                <a:solidFill>
                  <a:srgbClr val="C00000"/>
                </a:solidFill>
              </a:rPr>
              <a:t> работы в организациях </a:t>
            </a:r>
            <a:r>
              <a:rPr lang="ru-RU" sz="2400" b="1" dirty="0" smtClean="0">
                <a:solidFill>
                  <a:srgbClr val="C00000"/>
                </a:solidFill>
              </a:rPr>
              <a:t>СПО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Oval 12"/>
          <p:cNvSpPr txBox="1">
            <a:spLocks noChangeArrowheads="1"/>
          </p:cNvSpPr>
          <p:nvPr/>
        </p:nvSpPr>
        <p:spPr bwMode="gray">
          <a:xfrm>
            <a:off x="395536" y="800140"/>
            <a:ext cx="8429604" cy="649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Отсутствие системы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1400" b="1" dirty="0" smtClean="0">
                <a:solidFill>
                  <a:srgbClr val="002060"/>
                </a:solidFill>
              </a:rPr>
              <a:t> работы с лицами с инвалидностью </a:t>
            </a:r>
          </a:p>
          <a:p>
            <a:pPr marL="82296" indent="0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и ОВЗ, ориентирующей на выбор профессий и специальностей СПО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Oval 12"/>
          <p:cNvSpPr txBox="1">
            <a:spLocks noChangeArrowheads="1"/>
          </p:cNvSpPr>
          <p:nvPr/>
        </p:nvSpPr>
        <p:spPr bwMode="gray">
          <a:xfrm>
            <a:off x="336087" y="1443309"/>
            <a:ext cx="8489053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Неоднородность групп лиц, выделяемых по принципу ОВЗ, характеризуемых</a:t>
            </a:r>
          </a:p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специфическими особенностями развития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Oval 12"/>
          <p:cNvSpPr txBox="1">
            <a:spLocks noChangeArrowheads="1"/>
          </p:cNvSpPr>
          <p:nvPr/>
        </p:nvSpPr>
        <p:spPr bwMode="gray">
          <a:xfrm>
            <a:off x="351196" y="2216925"/>
            <a:ext cx="8548201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Отсутствие и недостаток специальных условий, необходимых для проведения</a:t>
            </a:r>
          </a:p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1400" b="1" dirty="0" smtClean="0">
                <a:solidFill>
                  <a:srgbClr val="002060"/>
                </a:solidFill>
              </a:rPr>
              <a:t> работы и обучения лиц с инвалидностью и ОВЗ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Oval 12"/>
          <p:cNvSpPr txBox="1">
            <a:spLocks noChangeArrowheads="1"/>
          </p:cNvSpPr>
          <p:nvPr/>
        </p:nvSpPr>
        <p:spPr bwMode="gray">
          <a:xfrm>
            <a:off x="304921" y="3078632"/>
            <a:ext cx="8577269" cy="7824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Стереотипность выбора профессий и специальностей лицами с ОВЗ и инвалидностью </a:t>
            </a:r>
          </a:p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ориентируемого общественным сознанием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Oval 12"/>
          <p:cNvSpPr txBox="1">
            <a:spLocks noChangeArrowheads="1"/>
          </p:cNvSpPr>
          <p:nvPr/>
        </p:nvSpPr>
        <p:spPr bwMode="gray">
          <a:xfrm>
            <a:off x="351196" y="3780784"/>
            <a:ext cx="8530994" cy="728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Разрозненность деятельности ПМПК,МСЭК, образовательных организаций, в области</a:t>
            </a:r>
          </a:p>
          <a:p>
            <a:pPr marL="82296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онсультирования и профориентации лиц с инвалидностью и ОВЗ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Oval 12"/>
          <p:cNvSpPr txBox="1">
            <a:spLocks noChangeArrowheads="1"/>
          </p:cNvSpPr>
          <p:nvPr/>
        </p:nvSpPr>
        <p:spPr bwMode="gray">
          <a:xfrm>
            <a:off x="302098" y="4509120"/>
            <a:ext cx="8510481" cy="7200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Недостаточное взаимодействие с региональными предприятиями партнерами, </a:t>
            </a:r>
          </a:p>
          <a:p>
            <a:pPr marL="82296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общественными организациями по вопросам  профессионального выбора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Oval 12"/>
          <p:cNvSpPr txBox="1">
            <a:spLocks noChangeArrowheads="1"/>
          </p:cNvSpPr>
          <p:nvPr/>
        </p:nvSpPr>
        <p:spPr bwMode="gray">
          <a:xfrm>
            <a:off x="317397" y="5229200"/>
            <a:ext cx="8510481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Недостаточная профессиональная компетентность педагогов в сфере</a:t>
            </a:r>
          </a:p>
          <a:p>
            <a:pPr marL="82296" indent="0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профориентации лиц с инвалидностью и ОВЗ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kakigdeuchitsya.ru/wp-content/uploads/2018/10/clip2net_181024164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13" y="3999006"/>
            <a:ext cx="3572144" cy="24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4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7362" y="362635"/>
            <a:ext cx="1008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05331" y="1231270"/>
          <a:ext cx="6482281" cy="520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00" name="Picture 4" descr="D:\Инклюзия\Повышение квалификации\2019\Вебинар-14-03-19\67f981c12c8dc7141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385" y="4567069"/>
            <a:ext cx="4852658" cy="1869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6938" y="398849"/>
            <a:ext cx="1104824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Проблемы возникающие при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профориентации обучающихся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инвалидностью и ОВЗ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1" name="Picture 1" descr="D:\Инклюзия\Повышение квалификации\2019\Вебинар-14-03-19\8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010" y="1367073"/>
            <a:ext cx="4635373" cy="5232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64768" y="554317"/>
            <a:ext cx="5411333" cy="1715079"/>
            <a:chOff x="1973" y="1027"/>
            <a:chExt cx="2225" cy="937"/>
          </a:xfrm>
          <a:solidFill>
            <a:schemeClr val="accent2">
              <a:lumMod val="75000"/>
            </a:schemeClr>
          </a:solidFill>
        </p:grpSpPr>
        <p:sp>
          <p:nvSpPr>
            <p:cNvPr id="4" name="Oval 12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13"/>
            <p:cNvSpPr>
              <a:spLocks noChangeArrowheads="1"/>
            </p:cNvSpPr>
            <p:nvPr/>
          </p:nvSpPr>
          <p:spPr bwMode="gray">
            <a:xfrm>
              <a:off x="1973" y="1027"/>
              <a:ext cx="2225" cy="90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Психологические особенности</a:t>
              </a:r>
            </a:p>
            <a:p>
              <a:r>
                <a:rPr lang="ru-RU" sz="2400" b="1" dirty="0" smtClean="0">
                  <a:solidFill>
                    <a:srgbClr val="C00000"/>
                  </a:solidFill>
                </a:rPr>
                <a:t> нозологических групп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14348" y="1009017"/>
            <a:ext cx="242112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СЛУХ: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Желание быть как «все»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Избегание оценок и осуждений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Тревожность и боязно неудач и т.д.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8730" y="2885621"/>
            <a:ext cx="233788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ЗРЕНИЕ: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Недостаток коммуникативных компетенций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Боязнь взаимодействия со зрячими и т.д.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0249" y="3441673"/>
            <a:ext cx="228601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НОДА: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Множественность сопутствующих нарушений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Неразвитость коммуникативных качеств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Завышенное «Я»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05395" y="833135"/>
            <a:ext cx="2592511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СОМАТИКА:</a:t>
            </a: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Медленное и трудное восприятие информации</a:t>
            </a: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Слабость и истощаемость нервной системы</a:t>
            </a: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Сниженная работоспособность</a:t>
            </a: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Психологическая скованность</a:t>
            </a:r>
          </a:p>
          <a:p>
            <a:pPr algn="just"/>
            <a:endParaRPr lang="ru-RU" sz="1600" dirty="0"/>
          </a:p>
        </p:txBody>
      </p:sp>
      <p:pic>
        <p:nvPicPr>
          <p:cNvPr id="10" name="Picture 2" descr="https://posobie.help/wp-content/uploads/2017/04/d26f2d3a8ff5583681ac68eec63fdc4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54" y="3982628"/>
            <a:ext cx="2242852" cy="24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7"/>
          <p:cNvSpPr>
            <a:spLocks/>
          </p:cNvSpPr>
          <p:nvPr/>
        </p:nvSpPr>
        <p:spPr bwMode="gray">
          <a:xfrm rot="1389226">
            <a:off x="2483763" y="397314"/>
            <a:ext cx="993445" cy="11720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 rot="1389226" flipH="1">
            <a:off x="8240314" y="1866022"/>
            <a:ext cx="651894" cy="108371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1389226">
            <a:off x="3273527" y="1929614"/>
            <a:ext cx="993445" cy="11720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7"/>
          <p:cNvSpPr>
            <a:spLocks/>
          </p:cNvSpPr>
          <p:nvPr/>
        </p:nvSpPr>
        <p:spPr bwMode="gray">
          <a:xfrm rot="1389226" flipH="1">
            <a:off x="4779976" y="2192681"/>
            <a:ext cx="673887" cy="124681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s://www.oreanda.ru/aimg/84x16000/1339995/head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75" y="3982628"/>
            <a:ext cx="3604079" cy="24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7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48139" y="280541"/>
            <a:ext cx="9727096" cy="7288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Цель: построение системы сопровождения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профессионального самоопределения обучающихся с инвалидностью и ОВЗ в условиях сетевого взаимодействия образовательных организаций и предприятий партнеров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22285" y="1845365"/>
            <a:ext cx="4766409" cy="291730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 algn="ctr">
              <a:buNone/>
            </a:pPr>
            <a:r>
              <a:rPr lang="ru-RU" sz="7200" dirty="0">
                <a:solidFill>
                  <a:srgbClr val="002060"/>
                </a:solidFill>
              </a:rPr>
              <a:t>С</a:t>
            </a:r>
            <a:r>
              <a:rPr lang="ru-RU" sz="7200" dirty="0" smtClean="0">
                <a:solidFill>
                  <a:srgbClr val="002060"/>
                </a:solidFill>
              </a:rPr>
              <a:t>оздание необходимых организационных и методических условий обеспечение системы профессиональной ориентации инвалидов и лиц с ограниченными возможностями здоровья</a:t>
            </a:r>
            <a:r>
              <a:rPr lang="ru-RU" sz="72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3475" y="1417638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408272" y="4246144"/>
            <a:ext cx="3707896" cy="23383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/>
          </a:p>
          <a:p>
            <a:endParaRPr lang="ru-RU" dirty="0"/>
          </a:p>
          <a:p>
            <a:pPr marL="82296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Использована модель ГАОУ </a:t>
            </a:r>
            <a:r>
              <a:rPr lang="ru-RU" b="1" dirty="0" smtClean="0">
                <a:solidFill>
                  <a:srgbClr val="C00000"/>
                </a:solidFill>
              </a:rPr>
              <a:t>ВО </a:t>
            </a:r>
            <a:r>
              <a:rPr lang="ru-RU" b="1" dirty="0" err="1" smtClean="0">
                <a:solidFill>
                  <a:srgbClr val="C00000"/>
                </a:solidFill>
              </a:rPr>
              <a:t>г.Москвы</a:t>
            </a:r>
            <a:r>
              <a:rPr lang="ru-RU" b="1" dirty="0" smtClean="0">
                <a:solidFill>
                  <a:srgbClr val="C00000"/>
                </a:solidFill>
              </a:rPr>
              <a:t> «Московский государственный педагогический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335758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63645" y="2213264"/>
            <a:ext cx="2997127" cy="2612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БПОО                                         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РУМЦ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ОБПОУ «КГПК»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Центр профессиональной ориентации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Центр трудоустройства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Региональный центр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Абилимпикс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99700" y="272942"/>
            <a:ext cx="395287" cy="6283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 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 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164594" y="2417275"/>
            <a:ext cx="642796" cy="36213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194772" y="3868848"/>
            <a:ext cx="642796" cy="3621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47009" y="887239"/>
            <a:ext cx="2078182" cy="2811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Общеобразовательные организации </a:t>
            </a:r>
            <a:r>
              <a:rPr lang="ru-RU" sz="1600" b="1" dirty="0" smtClean="0"/>
              <a:t>Школа интернат для детей с ОВЗ </a:t>
            </a:r>
          </a:p>
          <a:p>
            <a:pPr algn="ctr"/>
            <a:r>
              <a:rPr lang="ru-RU" sz="1600" b="1" dirty="0" smtClean="0"/>
              <a:t>(с нарушением слуха)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98964" y="3906982"/>
            <a:ext cx="1937373" cy="853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МСЭК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9745" y="4940174"/>
            <a:ext cx="1960351" cy="691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ПМПК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725909" y="443619"/>
            <a:ext cx="4046899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Организации высшего образования</a:t>
            </a:r>
          </a:p>
          <a:p>
            <a:pPr algn="ctr"/>
            <a:r>
              <a:rPr lang="ru-RU" b="1" dirty="0" smtClean="0"/>
              <a:t>ЮЗГУ       КГУ</a:t>
            </a:r>
            <a:endParaRPr lang="ru-RU" b="1" dirty="0"/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9397496" y="841972"/>
            <a:ext cx="2281885" cy="3137745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Предприятия партнеры</a:t>
            </a:r>
          </a:p>
          <a:p>
            <a:pPr algn="ctr"/>
            <a:r>
              <a:rPr lang="ru-RU" b="1" dirty="0" smtClean="0"/>
              <a:t>Проект «Свежий хлеб»</a:t>
            </a:r>
          </a:p>
          <a:p>
            <a:pPr algn="ctr"/>
            <a:r>
              <a:rPr lang="ru-RU" b="1" dirty="0" smtClean="0"/>
              <a:t>ГК «</a:t>
            </a:r>
            <a:r>
              <a:rPr lang="ru-RU" b="1" dirty="0" err="1" smtClean="0"/>
              <a:t>Промресурс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 т.д.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9376542" y="4229099"/>
            <a:ext cx="2271667" cy="37739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Центр социальной защиты</a:t>
            </a:r>
            <a:endParaRPr lang="ru-RU" sz="1400" dirty="0"/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9346537" y="4831772"/>
            <a:ext cx="2353627" cy="46759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Общественные организации</a:t>
            </a:r>
            <a:endParaRPr lang="ru-RU" sz="1400" dirty="0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9356755" y="5425496"/>
            <a:ext cx="2353800" cy="2998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Центр занятости населения</a:t>
            </a:r>
            <a:endParaRPr lang="ru-RU" sz="1400" dirty="0"/>
          </a:p>
        </p:txBody>
      </p:sp>
      <p:sp>
        <p:nvSpPr>
          <p:cNvPr id="28" name="Выноска со стрелкой вверх 27"/>
          <p:cNvSpPr/>
          <p:nvPr/>
        </p:nvSpPr>
        <p:spPr>
          <a:xfrm>
            <a:off x="5247409" y="4998027"/>
            <a:ext cx="2930236" cy="134042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ПАО СБЕРБАНК РОССИИ</a:t>
            </a:r>
          </a:p>
          <a:p>
            <a:pPr algn="ctr"/>
            <a:r>
              <a:rPr lang="ru-RU" sz="1400" b="1" dirty="0" smtClean="0"/>
              <a:t>Курское отделение №8596 ЦЧБ</a:t>
            </a:r>
            <a:endParaRPr lang="ru-RU" sz="1400" b="1" dirty="0"/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5400000">
            <a:off x="5469391" y="4956430"/>
            <a:ext cx="642796" cy="362139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5400000">
            <a:off x="7367463" y="4984141"/>
            <a:ext cx="642796" cy="362139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8546094" y="2476157"/>
            <a:ext cx="642796" cy="36213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18977215">
            <a:off x="4431294" y="4762157"/>
            <a:ext cx="642796" cy="3621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8542630" y="4176802"/>
            <a:ext cx="642796" cy="3621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3845733">
            <a:off x="8469895" y="4935338"/>
            <a:ext cx="642796" cy="3621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четверенная стрелка 38"/>
          <p:cNvSpPr/>
          <p:nvPr/>
        </p:nvSpPr>
        <p:spPr>
          <a:xfrm>
            <a:off x="4218709" y="1361209"/>
            <a:ext cx="5070764" cy="9144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1589809" y="1984663"/>
            <a:ext cx="37407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триховая стрелка вправо 44"/>
          <p:cNvSpPr/>
          <p:nvPr/>
        </p:nvSpPr>
        <p:spPr>
          <a:xfrm>
            <a:off x="1617518" y="5046518"/>
            <a:ext cx="37407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триховая стрелка вправо 45"/>
          <p:cNvSpPr/>
          <p:nvPr/>
        </p:nvSpPr>
        <p:spPr>
          <a:xfrm>
            <a:off x="1596737" y="4007427"/>
            <a:ext cx="37407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3"/>
          <p:cNvSpPr txBox="1">
            <a:spLocks/>
          </p:cNvSpPr>
          <p:nvPr/>
        </p:nvSpPr>
        <p:spPr>
          <a:xfrm>
            <a:off x="365498" y="246932"/>
            <a:ext cx="8632728" cy="829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рофессиональная информация – ознакомление различных групп населения с современными видами производства, состоянием рынка труда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866" y="1235280"/>
            <a:ext cx="7345638" cy="855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– оказание помощи человеку в профессиональном самоопределении с целью принятия осознанного решения о выборе профессионального пути с учетом его психологических особенностей и возможностей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883" y="2192725"/>
            <a:ext cx="7224621" cy="1467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рофессиональный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– предоставление рекомендаций человеку о возможных направлениях профессиональной деятельности, наиболее соответствующих его психологическим, психофизиологическим, физиологическим особенностям, на основе результатов психологической, психофизиологической и медицинской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36" y="3761803"/>
            <a:ext cx="7569668" cy="12485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рофессиональный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 – определение степени профессиональной пригодности человека к конкретной профессии (рабочему месту, должности) в соответствии с нормативными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требованиями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chool-barlyk.rtyva.ru/wp-content/uploads/2020/11/osnovnye_napravlenija_proforientacionnoj_rabo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78" y="1076255"/>
            <a:ext cx="4459838" cy="38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2638" y="5159896"/>
            <a:ext cx="8188214" cy="1156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рофессиональная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производственная и социальная адаптация – система мер, способствующих профессиональному становлению работника, формированию у него соответствующих социальных и профессиональных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1351138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608</Words>
  <Application>Microsoft Office PowerPoint</Application>
  <PresentationFormat>Широкоэкранный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Times New Roman</vt:lpstr>
      <vt:lpstr>Wingdings 2</vt:lpstr>
      <vt:lpstr>Тема Office</vt:lpstr>
      <vt:lpstr> Вебинар:  «Формирование профессиональной траектории лиц с инвалидностью и ОВЗ»   Курск, 02.03.2021 г.</vt:lpstr>
      <vt:lpstr> Сопровождение профессионального самоопределения обучающихся с инвалидностью и ОВЗ в условиях сетевого взаимодействия образовательных организаций и предприятий партнеров </vt:lpstr>
      <vt:lpstr> Важнейшие пути социализации лиц с инвалидностью и ОВЗ</vt:lpstr>
      <vt:lpstr>Сложности в реализации профориентационной работы в организациях СПО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организации тьюторской деятельности в работе со студентами с нарушениями слуха в Курском государственном политехническом колледже</dc:title>
  <dc:creator>Admin</dc:creator>
  <cp:lastModifiedBy>Грибанова</cp:lastModifiedBy>
  <cp:revision>56</cp:revision>
  <dcterms:created xsi:type="dcterms:W3CDTF">2019-03-04T08:08:45Z</dcterms:created>
  <dcterms:modified xsi:type="dcterms:W3CDTF">2021-03-01T12:08:27Z</dcterms:modified>
</cp:coreProperties>
</file>