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51222C-5CB0-495B-AC50-A18E6A8E2F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503CD6-DAEE-4DB6-9C01-0EDBEE287037}">
      <dgm:prSet/>
      <dgm:spPr/>
      <dgm:t>
        <a:bodyPr/>
        <a:lstStyle/>
        <a:p>
          <a:r>
            <a:rPr lang="ru-RU" dirty="0" smtClean="0"/>
            <a:t>депривация </a:t>
          </a:r>
          <a:r>
            <a:rPr lang="ru-RU" dirty="0" smtClean="0"/>
            <a:t>(снижение возможности удовлетворения базовых потребностей)</a:t>
          </a:r>
          <a:endParaRPr lang="ru-RU" dirty="0"/>
        </a:p>
      </dgm:t>
    </dgm:pt>
    <dgm:pt modelId="{2BFFA1BE-4538-47A9-9C86-6B4D7C276C1D}" type="parTrans" cxnId="{B065270A-821D-4CB1-87C6-0812386B80DD}">
      <dgm:prSet/>
      <dgm:spPr/>
      <dgm:t>
        <a:bodyPr/>
        <a:lstStyle/>
        <a:p>
          <a:endParaRPr lang="ru-RU"/>
        </a:p>
      </dgm:t>
    </dgm:pt>
    <dgm:pt modelId="{4809A691-980D-40CD-BB09-B76EDCCA540E}" type="sibTrans" cxnId="{B065270A-821D-4CB1-87C6-0812386B80DD}">
      <dgm:prSet/>
      <dgm:spPr/>
      <dgm:t>
        <a:bodyPr/>
        <a:lstStyle/>
        <a:p>
          <a:endParaRPr lang="ru-RU"/>
        </a:p>
      </dgm:t>
    </dgm:pt>
    <dgm:pt modelId="{89D9F555-9635-43A2-98EA-2C74BAC692B3}">
      <dgm:prSet/>
      <dgm:spPr/>
      <dgm:t>
        <a:bodyPr/>
        <a:lstStyle/>
        <a:p>
          <a:r>
            <a:rPr lang="ru-RU" smtClean="0"/>
            <a:t>ухудшение состояния здоровья</a:t>
          </a:r>
          <a:endParaRPr lang="ru-RU"/>
        </a:p>
      </dgm:t>
    </dgm:pt>
    <dgm:pt modelId="{AB78FD31-05F5-4437-B17B-8541CA0E6C91}" type="sibTrans" cxnId="{E22F9AA8-D0B2-42B2-8912-618A70BA6884}">
      <dgm:prSet/>
      <dgm:spPr/>
      <dgm:t>
        <a:bodyPr/>
        <a:lstStyle/>
        <a:p>
          <a:endParaRPr lang="ru-RU"/>
        </a:p>
      </dgm:t>
    </dgm:pt>
    <dgm:pt modelId="{5D2CAAAB-91A3-4DDF-935C-66CE86139E95}" type="parTrans" cxnId="{E22F9AA8-D0B2-42B2-8912-618A70BA6884}">
      <dgm:prSet/>
      <dgm:spPr/>
      <dgm:t>
        <a:bodyPr/>
        <a:lstStyle/>
        <a:p>
          <a:endParaRPr lang="ru-RU"/>
        </a:p>
      </dgm:t>
    </dgm:pt>
    <dgm:pt modelId="{107FF84A-8757-45A4-9880-8978EA7C2856}">
      <dgm:prSet/>
      <dgm:spPr/>
      <dgm:t>
        <a:bodyPr/>
        <a:lstStyle/>
        <a:p>
          <a:r>
            <a:rPr lang="ru-RU" dirty="0" smtClean="0"/>
            <a:t>социальная </a:t>
          </a:r>
          <a:r>
            <a:rPr lang="ru-RU" dirty="0" err="1" smtClean="0"/>
            <a:t>дезадаптация</a:t>
          </a:r>
          <a:endParaRPr lang="ru-RU" dirty="0"/>
        </a:p>
      </dgm:t>
    </dgm:pt>
    <dgm:pt modelId="{EB258D01-F482-4E11-8D52-F904026C0B80}" type="sibTrans" cxnId="{21250ECF-53B0-47EF-80D4-BE9B122ED8D6}">
      <dgm:prSet/>
      <dgm:spPr/>
      <dgm:t>
        <a:bodyPr/>
        <a:lstStyle/>
        <a:p>
          <a:endParaRPr lang="ru-RU"/>
        </a:p>
      </dgm:t>
    </dgm:pt>
    <dgm:pt modelId="{153E4820-2162-4B0F-AB7B-1349111FB7F5}" type="parTrans" cxnId="{21250ECF-53B0-47EF-80D4-BE9B122ED8D6}">
      <dgm:prSet/>
      <dgm:spPr/>
      <dgm:t>
        <a:bodyPr/>
        <a:lstStyle/>
        <a:p>
          <a:endParaRPr lang="ru-RU"/>
        </a:p>
      </dgm:t>
    </dgm:pt>
    <dgm:pt modelId="{3A2F336B-BE8D-4FD9-B96E-59371AF5076C}" type="pres">
      <dgm:prSet presAssocID="{AA51222C-5CB0-495B-AC50-A18E6A8E2F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C910DA-EA0B-4BC2-B790-7DFDACAB4479}" type="pres">
      <dgm:prSet presAssocID="{DA503CD6-DAEE-4DB6-9C01-0EDBEE287037}" presName="parentLin" presStyleCnt="0"/>
      <dgm:spPr/>
    </dgm:pt>
    <dgm:pt modelId="{60B030EC-C402-41EF-A0AF-2145C8EEE5D0}" type="pres">
      <dgm:prSet presAssocID="{DA503CD6-DAEE-4DB6-9C01-0EDBEE28703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E67EE30-5F21-4A7C-BD90-C5AE1FA78DA5}" type="pres">
      <dgm:prSet presAssocID="{DA503CD6-DAEE-4DB6-9C01-0EDBEE28703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7A835-DD96-4C86-A66F-BB8A6B66FDB2}" type="pres">
      <dgm:prSet presAssocID="{DA503CD6-DAEE-4DB6-9C01-0EDBEE287037}" presName="negativeSpace" presStyleCnt="0"/>
      <dgm:spPr/>
    </dgm:pt>
    <dgm:pt modelId="{4B74AF87-0991-4DBB-ABDD-D987D1517978}" type="pres">
      <dgm:prSet presAssocID="{DA503CD6-DAEE-4DB6-9C01-0EDBEE287037}" presName="childText" presStyleLbl="conFgAcc1" presStyleIdx="0" presStyleCnt="3">
        <dgm:presLayoutVars>
          <dgm:bulletEnabled val="1"/>
        </dgm:presLayoutVars>
      </dgm:prSet>
      <dgm:spPr/>
    </dgm:pt>
    <dgm:pt modelId="{0533636A-F690-4B61-A0BE-03A55A5C4D11}" type="pres">
      <dgm:prSet presAssocID="{4809A691-980D-40CD-BB09-B76EDCCA540E}" presName="spaceBetweenRectangles" presStyleCnt="0"/>
      <dgm:spPr/>
    </dgm:pt>
    <dgm:pt modelId="{6458A591-7BB7-45D0-AEF3-D1B5D66FEAAC}" type="pres">
      <dgm:prSet presAssocID="{107FF84A-8757-45A4-9880-8978EA7C2856}" presName="parentLin" presStyleCnt="0"/>
      <dgm:spPr/>
    </dgm:pt>
    <dgm:pt modelId="{C4779C67-E77A-4FB1-A487-A57E51F8FDC1}" type="pres">
      <dgm:prSet presAssocID="{107FF84A-8757-45A4-9880-8978EA7C285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235135D-220A-4B06-AEC6-E55A0310F33B}" type="pres">
      <dgm:prSet presAssocID="{107FF84A-8757-45A4-9880-8978EA7C285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DD955-5CA8-434A-A46F-1455A103F360}" type="pres">
      <dgm:prSet presAssocID="{107FF84A-8757-45A4-9880-8978EA7C2856}" presName="negativeSpace" presStyleCnt="0"/>
      <dgm:spPr/>
    </dgm:pt>
    <dgm:pt modelId="{1DFED096-D926-4529-84C2-9366D9CFEC26}" type="pres">
      <dgm:prSet presAssocID="{107FF84A-8757-45A4-9880-8978EA7C2856}" presName="childText" presStyleLbl="conFgAcc1" presStyleIdx="1" presStyleCnt="3">
        <dgm:presLayoutVars>
          <dgm:bulletEnabled val="1"/>
        </dgm:presLayoutVars>
      </dgm:prSet>
      <dgm:spPr/>
    </dgm:pt>
    <dgm:pt modelId="{01A28088-48A0-4E56-9B18-B58FBC9953F2}" type="pres">
      <dgm:prSet presAssocID="{EB258D01-F482-4E11-8D52-F904026C0B80}" presName="spaceBetweenRectangles" presStyleCnt="0"/>
      <dgm:spPr/>
    </dgm:pt>
    <dgm:pt modelId="{529473ED-0C41-40B0-8939-578908A62B45}" type="pres">
      <dgm:prSet presAssocID="{89D9F555-9635-43A2-98EA-2C74BAC692B3}" presName="parentLin" presStyleCnt="0"/>
      <dgm:spPr/>
    </dgm:pt>
    <dgm:pt modelId="{E4B50F71-E9BC-44B4-81A0-00E86B83520C}" type="pres">
      <dgm:prSet presAssocID="{89D9F555-9635-43A2-98EA-2C74BAC692B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0F434DC-311E-4C2B-9FB9-BE2993A11250}" type="pres">
      <dgm:prSet presAssocID="{89D9F555-9635-43A2-98EA-2C74BAC692B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9B87B-C6EB-4CB5-B809-3513D8AA37D0}" type="pres">
      <dgm:prSet presAssocID="{89D9F555-9635-43A2-98EA-2C74BAC692B3}" presName="negativeSpace" presStyleCnt="0"/>
      <dgm:spPr/>
    </dgm:pt>
    <dgm:pt modelId="{8AC1884F-03E2-47A9-8B73-E4D5B3FC0530}" type="pres">
      <dgm:prSet presAssocID="{89D9F555-9635-43A2-98EA-2C74BAC692B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CA0C798-D81C-4287-B5BF-DAE9C3DAFB6C}" type="presOf" srcId="{89D9F555-9635-43A2-98EA-2C74BAC692B3}" destId="{E4B50F71-E9BC-44B4-81A0-00E86B83520C}" srcOrd="0" destOrd="0" presId="urn:microsoft.com/office/officeart/2005/8/layout/list1"/>
    <dgm:cxn modelId="{E22F9AA8-D0B2-42B2-8912-618A70BA6884}" srcId="{AA51222C-5CB0-495B-AC50-A18E6A8E2FE0}" destId="{89D9F555-9635-43A2-98EA-2C74BAC692B3}" srcOrd="2" destOrd="0" parTransId="{5D2CAAAB-91A3-4DDF-935C-66CE86139E95}" sibTransId="{AB78FD31-05F5-4437-B17B-8541CA0E6C91}"/>
    <dgm:cxn modelId="{B065270A-821D-4CB1-87C6-0812386B80DD}" srcId="{AA51222C-5CB0-495B-AC50-A18E6A8E2FE0}" destId="{DA503CD6-DAEE-4DB6-9C01-0EDBEE287037}" srcOrd="0" destOrd="0" parTransId="{2BFFA1BE-4538-47A9-9C86-6B4D7C276C1D}" sibTransId="{4809A691-980D-40CD-BB09-B76EDCCA540E}"/>
    <dgm:cxn modelId="{60A1FD24-F5AA-4BFE-A3F0-1E2EB4E048D2}" type="presOf" srcId="{AA51222C-5CB0-495B-AC50-A18E6A8E2FE0}" destId="{3A2F336B-BE8D-4FD9-B96E-59371AF5076C}" srcOrd="0" destOrd="0" presId="urn:microsoft.com/office/officeart/2005/8/layout/list1"/>
    <dgm:cxn modelId="{0A96A4CE-B916-45F8-8434-2D2BE4733D9F}" type="presOf" srcId="{89D9F555-9635-43A2-98EA-2C74BAC692B3}" destId="{90F434DC-311E-4C2B-9FB9-BE2993A11250}" srcOrd="1" destOrd="0" presId="urn:microsoft.com/office/officeart/2005/8/layout/list1"/>
    <dgm:cxn modelId="{678E58EC-AE8B-4405-A6BB-EAD6BF6214FA}" type="presOf" srcId="{DA503CD6-DAEE-4DB6-9C01-0EDBEE287037}" destId="{1E67EE30-5F21-4A7C-BD90-C5AE1FA78DA5}" srcOrd="1" destOrd="0" presId="urn:microsoft.com/office/officeart/2005/8/layout/list1"/>
    <dgm:cxn modelId="{3A7EC879-7D36-4084-AB16-F6459C66723D}" type="presOf" srcId="{107FF84A-8757-45A4-9880-8978EA7C2856}" destId="{3235135D-220A-4B06-AEC6-E55A0310F33B}" srcOrd="1" destOrd="0" presId="urn:microsoft.com/office/officeart/2005/8/layout/list1"/>
    <dgm:cxn modelId="{423DBBF8-BE01-4293-8A24-313CF4E5D9AC}" type="presOf" srcId="{DA503CD6-DAEE-4DB6-9C01-0EDBEE287037}" destId="{60B030EC-C402-41EF-A0AF-2145C8EEE5D0}" srcOrd="0" destOrd="0" presId="urn:microsoft.com/office/officeart/2005/8/layout/list1"/>
    <dgm:cxn modelId="{21250ECF-53B0-47EF-80D4-BE9B122ED8D6}" srcId="{AA51222C-5CB0-495B-AC50-A18E6A8E2FE0}" destId="{107FF84A-8757-45A4-9880-8978EA7C2856}" srcOrd="1" destOrd="0" parTransId="{153E4820-2162-4B0F-AB7B-1349111FB7F5}" sibTransId="{EB258D01-F482-4E11-8D52-F904026C0B80}"/>
    <dgm:cxn modelId="{9B634168-E4EC-47B3-A30F-3C46DECBE9F0}" type="presOf" srcId="{107FF84A-8757-45A4-9880-8978EA7C2856}" destId="{C4779C67-E77A-4FB1-A487-A57E51F8FDC1}" srcOrd="0" destOrd="0" presId="urn:microsoft.com/office/officeart/2005/8/layout/list1"/>
    <dgm:cxn modelId="{5FE74ABD-F491-46B3-A729-94004F910378}" type="presParOf" srcId="{3A2F336B-BE8D-4FD9-B96E-59371AF5076C}" destId="{D2C910DA-EA0B-4BC2-B790-7DFDACAB4479}" srcOrd="0" destOrd="0" presId="urn:microsoft.com/office/officeart/2005/8/layout/list1"/>
    <dgm:cxn modelId="{F2A8ED13-71EF-4D52-BDCD-DE5CC88F482F}" type="presParOf" srcId="{D2C910DA-EA0B-4BC2-B790-7DFDACAB4479}" destId="{60B030EC-C402-41EF-A0AF-2145C8EEE5D0}" srcOrd="0" destOrd="0" presId="urn:microsoft.com/office/officeart/2005/8/layout/list1"/>
    <dgm:cxn modelId="{84462E1C-E20D-45B9-BA2D-82D72716A8C5}" type="presParOf" srcId="{D2C910DA-EA0B-4BC2-B790-7DFDACAB4479}" destId="{1E67EE30-5F21-4A7C-BD90-C5AE1FA78DA5}" srcOrd="1" destOrd="0" presId="urn:microsoft.com/office/officeart/2005/8/layout/list1"/>
    <dgm:cxn modelId="{F4F1F367-ABCD-44F9-9ACF-9BCA9C70F222}" type="presParOf" srcId="{3A2F336B-BE8D-4FD9-B96E-59371AF5076C}" destId="{A947A835-DD96-4C86-A66F-BB8A6B66FDB2}" srcOrd="1" destOrd="0" presId="urn:microsoft.com/office/officeart/2005/8/layout/list1"/>
    <dgm:cxn modelId="{8598B2FE-05F1-40BE-A7AA-F0307868C697}" type="presParOf" srcId="{3A2F336B-BE8D-4FD9-B96E-59371AF5076C}" destId="{4B74AF87-0991-4DBB-ABDD-D987D1517978}" srcOrd="2" destOrd="0" presId="urn:microsoft.com/office/officeart/2005/8/layout/list1"/>
    <dgm:cxn modelId="{D0943C76-6533-4355-AC78-40EA556D3AE7}" type="presParOf" srcId="{3A2F336B-BE8D-4FD9-B96E-59371AF5076C}" destId="{0533636A-F690-4B61-A0BE-03A55A5C4D11}" srcOrd="3" destOrd="0" presId="urn:microsoft.com/office/officeart/2005/8/layout/list1"/>
    <dgm:cxn modelId="{CAC7195C-0A5A-4CB0-82EC-EF8B572271D7}" type="presParOf" srcId="{3A2F336B-BE8D-4FD9-B96E-59371AF5076C}" destId="{6458A591-7BB7-45D0-AEF3-D1B5D66FEAAC}" srcOrd="4" destOrd="0" presId="urn:microsoft.com/office/officeart/2005/8/layout/list1"/>
    <dgm:cxn modelId="{B1DAF06C-1E32-4A60-AB55-C69DD57AAA71}" type="presParOf" srcId="{6458A591-7BB7-45D0-AEF3-D1B5D66FEAAC}" destId="{C4779C67-E77A-4FB1-A487-A57E51F8FDC1}" srcOrd="0" destOrd="0" presId="urn:microsoft.com/office/officeart/2005/8/layout/list1"/>
    <dgm:cxn modelId="{DCB8AD97-8A3D-4531-87EA-70218AA8115E}" type="presParOf" srcId="{6458A591-7BB7-45D0-AEF3-D1B5D66FEAAC}" destId="{3235135D-220A-4B06-AEC6-E55A0310F33B}" srcOrd="1" destOrd="0" presId="urn:microsoft.com/office/officeart/2005/8/layout/list1"/>
    <dgm:cxn modelId="{36F038CF-949A-454F-9523-32BBC1D63B73}" type="presParOf" srcId="{3A2F336B-BE8D-4FD9-B96E-59371AF5076C}" destId="{54ADD955-5CA8-434A-A46F-1455A103F360}" srcOrd="5" destOrd="0" presId="urn:microsoft.com/office/officeart/2005/8/layout/list1"/>
    <dgm:cxn modelId="{CF80B28B-D9EA-4030-A052-4A765280D77D}" type="presParOf" srcId="{3A2F336B-BE8D-4FD9-B96E-59371AF5076C}" destId="{1DFED096-D926-4529-84C2-9366D9CFEC26}" srcOrd="6" destOrd="0" presId="urn:microsoft.com/office/officeart/2005/8/layout/list1"/>
    <dgm:cxn modelId="{659D2A69-A339-4D83-BC02-15F77DD7C9BE}" type="presParOf" srcId="{3A2F336B-BE8D-4FD9-B96E-59371AF5076C}" destId="{01A28088-48A0-4E56-9B18-B58FBC9953F2}" srcOrd="7" destOrd="0" presId="urn:microsoft.com/office/officeart/2005/8/layout/list1"/>
    <dgm:cxn modelId="{707AFCF0-970E-4572-981B-86E04CB2CC82}" type="presParOf" srcId="{3A2F336B-BE8D-4FD9-B96E-59371AF5076C}" destId="{529473ED-0C41-40B0-8939-578908A62B45}" srcOrd="8" destOrd="0" presId="urn:microsoft.com/office/officeart/2005/8/layout/list1"/>
    <dgm:cxn modelId="{ADB19401-FC30-4421-8CF5-19519D7CD42F}" type="presParOf" srcId="{529473ED-0C41-40B0-8939-578908A62B45}" destId="{E4B50F71-E9BC-44B4-81A0-00E86B83520C}" srcOrd="0" destOrd="0" presId="urn:microsoft.com/office/officeart/2005/8/layout/list1"/>
    <dgm:cxn modelId="{D09D1474-C60E-4EE6-8C02-FAE0C5559205}" type="presParOf" srcId="{529473ED-0C41-40B0-8939-578908A62B45}" destId="{90F434DC-311E-4C2B-9FB9-BE2993A11250}" srcOrd="1" destOrd="0" presId="urn:microsoft.com/office/officeart/2005/8/layout/list1"/>
    <dgm:cxn modelId="{6D6386AB-C4F3-4985-AC5E-A17EED70113C}" type="presParOf" srcId="{3A2F336B-BE8D-4FD9-B96E-59371AF5076C}" destId="{4C29B87B-C6EB-4CB5-B809-3513D8AA37D0}" srcOrd="9" destOrd="0" presId="urn:microsoft.com/office/officeart/2005/8/layout/list1"/>
    <dgm:cxn modelId="{9C186A22-A96A-4F88-A20B-643CEE9AF290}" type="presParOf" srcId="{3A2F336B-BE8D-4FD9-B96E-59371AF5076C}" destId="{8AC1884F-03E2-47A9-8B73-E4D5B3FC053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35C201-35A9-4536-B5D2-A4B19053674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A4446E-E73C-44C5-B74B-35BA8DF8F7E9}">
      <dgm:prSet/>
      <dgm:spPr/>
      <dgm:t>
        <a:bodyPr/>
        <a:lstStyle/>
        <a:p>
          <a:r>
            <a:rPr lang="ru-RU" smtClean="0"/>
            <a:t>устанавливает характер и степень выраженности патологии;</a:t>
          </a:r>
          <a:endParaRPr lang="ru-RU"/>
        </a:p>
      </dgm:t>
    </dgm:pt>
    <dgm:pt modelId="{1F13E7C1-805D-40E0-8ED0-A408F6FD3AFB}" type="parTrans" cxnId="{4F3CC52C-49EE-4348-A1A4-D94FCA5735BC}">
      <dgm:prSet/>
      <dgm:spPr/>
      <dgm:t>
        <a:bodyPr/>
        <a:lstStyle/>
        <a:p>
          <a:endParaRPr lang="ru-RU"/>
        </a:p>
      </dgm:t>
    </dgm:pt>
    <dgm:pt modelId="{5F11FDED-3C58-475D-946F-438F2E0A4556}" type="sibTrans" cxnId="{4F3CC52C-49EE-4348-A1A4-D94FCA5735BC}">
      <dgm:prSet/>
      <dgm:spPr/>
      <dgm:t>
        <a:bodyPr/>
        <a:lstStyle/>
        <a:p>
          <a:endParaRPr lang="ru-RU"/>
        </a:p>
      </dgm:t>
    </dgm:pt>
    <dgm:pt modelId="{05ECA738-9277-4605-BF74-2D997447640E}">
      <dgm:prSet/>
      <dgm:spPr/>
      <dgm:t>
        <a:bodyPr/>
        <a:lstStyle/>
        <a:p>
          <a:r>
            <a:rPr lang="ru-RU" smtClean="0"/>
            <a:t>изучает особенности и возможности интеллекта и психофизиологии ребенка</a:t>
          </a:r>
          <a:endParaRPr lang="ru-RU"/>
        </a:p>
      </dgm:t>
    </dgm:pt>
    <dgm:pt modelId="{CFE6164C-FDD7-4965-ADF1-1A50C1D68AD4}" type="parTrans" cxnId="{8957DB1D-BDB4-437B-81C5-A8B2A4CA0223}">
      <dgm:prSet/>
      <dgm:spPr/>
      <dgm:t>
        <a:bodyPr/>
        <a:lstStyle/>
        <a:p>
          <a:endParaRPr lang="ru-RU"/>
        </a:p>
      </dgm:t>
    </dgm:pt>
    <dgm:pt modelId="{CEED4381-BD6E-476F-A3AA-DBE774E12AEA}" type="sibTrans" cxnId="{8957DB1D-BDB4-437B-81C5-A8B2A4CA0223}">
      <dgm:prSet/>
      <dgm:spPr/>
      <dgm:t>
        <a:bodyPr/>
        <a:lstStyle/>
        <a:p>
          <a:endParaRPr lang="ru-RU"/>
        </a:p>
      </dgm:t>
    </dgm:pt>
    <dgm:pt modelId="{091BD160-B89B-4AB4-B7C6-AE12AB8F9496}">
      <dgm:prSet/>
      <dgm:spPr/>
      <dgm:t>
        <a:bodyPr/>
        <a:lstStyle/>
        <a:p>
          <a:r>
            <a:rPr lang="ru-RU" smtClean="0"/>
            <a:t>определяет доступные виды занятости</a:t>
          </a:r>
          <a:endParaRPr lang="ru-RU"/>
        </a:p>
      </dgm:t>
    </dgm:pt>
    <dgm:pt modelId="{297D3132-EB6D-44AF-8CA3-79D5E07A9771}" type="parTrans" cxnId="{04CE7A37-5AC5-41B3-9E2A-108CC297CF4E}">
      <dgm:prSet/>
      <dgm:spPr/>
      <dgm:t>
        <a:bodyPr/>
        <a:lstStyle/>
        <a:p>
          <a:endParaRPr lang="ru-RU"/>
        </a:p>
      </dgm:t>
    </dgm:pt>
    <dgm:pt modelId="{92B84D6C-CD4F-4946-864C-2A82CC0F805F}" type="sibTrans" cxnId="{04CE7A37-5AC5-41B3-9E2A-108CC297CF4E}">
      <dgm:prSet/>
      <dgm:spPr/>
      <dgm:t>
        <a:bodyPr/>
        <a:lstStyle/>
        <a:p>
          <a:endParaRPr lang="ru-RU"/>
        </a:p>
      </dgm:t>
    </dgm:pt>
    <dgm:pt modelId="{112B2D11-E43A-44BD-A8C1-B7C9066FA0BA}">
      <dgm:prSet/>
      <dgm:spPr/>
      <dgm:t>
        <a:bodyPr/>
        <a:lstStyle/>
        <a:p>
          <a:r>
            <a:rPr lang="ru-RU" smtClean="0"/>
            <a:t>учитывает индивидуальные способности и интересы при выборе профессии</a:t>
          </a:r>
          <a:endParaRPr lang="ru-RU"/>
        </a:p>
      </dgm:t>
    </dgm:pt>
    <dgm:pt modelId="{D791DF62-7F4A-4C4E-BC4F-A8E9F44BFF71}" type="parTrans" cxnId="{E6138BF9-34BD-4E39-B1B8-28ABD34528DD}">
      <dgm:prSet/>
      <dgm:spPr/>
      <dgm:t>
        <a:bodyPr/>
        <a:lstStyle/>
        <a:p>
          <a:endParaRPr lang="ru-RU"/>
        </a:p>
      </dgm:t>
    </dgm:pt>
    <dgm:pt modelId="{C1D070CF-13ED-4BEB-B6B2-3EF18863E9B5}" type="sibTrans" cxnId="{E6138BF9-34BD-4E39-B1B8-28ABD34528DD}">
      <dgm:prSet/>
      <dgm:spPr/>
      <dgm:t>
        <a:bodyPr/>
        <a:lstStyle/>
        <a:p>
          <a:endParaRPr lang="ru-RU"/>
        </a:p>
      </dgm:t>
    </dgm:pt>
    <dgm:pt modelId="{71387F79-2E77-4118-A305-5BF568845F5F}" type="pres">
      <dgm:prSet presAssocID="{A435C201-35A9-4536-B5D2-A4B19053674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CAF673-257B-44F3-8586-E96B15B2C3B8}" type="pres">
      <dgm:prSet presAssocID="{4FA4446E-E73C-44C5-B74B-35BA8DF8F7E9}" presName="parentLin" presStyleCnt="0"/>
      <dgm:spPr/>
    </dgm:pt>
    <dgm:pt modelId="{6CAF960C-BC64-48A1-960B-86931B07CC1D}" type="pres">
      <dgm:prSet presAssocID="{4FA4446E-E73C-44C5-B74B-35BA8DF8F7E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8C7DD6D-AE44-4CCC-BB9D-7305D7854BD4}" type="pres">
      <dgm:prSet presAssocID="{4FA4446E-E73C-44C5-B74B-35BA8DF8F7E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D7B3D-48FD-4E4E-A20F-2C805F8D4D03}" type="pres">
      <dgm:prSet presAssocID="{4FA4446E-E73C-44C5-B74B-35BA8DF8F7E9}" presName="negativeSpace" presStyleCnt="0"/>
      <dgm:spPr/>
    </dgm:pt>
    <dgm:pt modelId="{EDC60A72-EA8E-4EF1-8F41-4E1DD2ED8075}" type="pres">
      <dgm:prSet presAssocID="{4FA4446E-E73C-44C5-B74B-35BA8DF8F7E9}" presName="childText" presStyleLbl="conFgAcc1" presStyleIdx="0" presStyleCnt="4">
        <dgm:presLayoutVars>
          <dgm:bulletEnabled val="1"/>
        </dgm:presLayoutVars>
      </dgm:prSet>
      <dgm:spPr/>
    </dgm:pt>
    <dgm:pt modelId="{9E04DA11-8E9D-4540-9539-A740C222025F}" type="pres">
      <dgm:prSet presAssocID="{5F11FDED-3C58-475D-946F-438F2E0A4556}" presName="spaceBetweenRectangles" presStyleCnt="0"/>
      <dgm:spPr/>
    </dgm:pt>
    <dgm:pt modelId="{9DE49D45-F3EA-406A-8D70-F2AC476B81AB}" type="pres">
      <dgm:prSet presAssocID="{05ECA738-9277-4605-BF74-2D997447640E}" presName="parentLin" presStyleCnt="0"/>
      <dgm:spPr/>
    </dgm:pt>
    <dgm:pt modelId="{27E76ACD-7156-404D-969F-E502E38A23DC}" type="pres">
      <dgm:prSet presAssocID="{05ECA738-9277-4605-BF74-2D997447640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1B094FD-6B3C-4577-B602-228ACE177B59}" type="pres">
      <dgm:prSet presAssocID="{05ECA738-9277-4605-BF74-2D997447640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C897A4-6D73-496D-9775-6FD9C815CD27}" type="pres">
      <dgm:prSet presAssocID="{05ECA738-9277-4605-BF74-2D997447640E}" presName="negativeSpace" presStyleCnt="0"/>
      <dgm:spPr/>
    </dgm:pt>
    <dgm:pt modelId="{3CB5FA99-7741-47C5-B11A-CB3C1984C149}" type="pres">
      <dgm:prSet presAssocID="{05ECA738-9277-4605-BF74-2D997447640E}" presName="childText" presStyleLbl="conFgAcc1" presStyleIdx="1" presStyleCnt="4">
        <dgm:presLayoutVars>
          <dgm:bulletEnabled val="1"/>
        </dgm:presLayoutVars>
      </dgm:prSet>
      <dgm:spPr/>
    </dgm:pt>
    <dgm:pt modelId="{034A1932-C70C-43AD-8606-5BDECAC11941}" type="pres">
      <dgm:prSet presAssocID="{CEED4381-BD6E-476F-A3AA-DBE774E12AEA}" presName="spaceBetweenRectangles" presStyleCnt="0"/>
      <dgm:spPr/>
    </dgm:pt>
    <dgm:pt modelId="{8861D429-1643-4BC4-8CCC-362CA7112C93}" type="pres">
      <dgm:prSet presAssocID="{091BD160-B89B-4AB4-B7C6-AE12AB8F9496}" presName="parentLin" presStyleCnt="0"/>
      <dgm:spPr/>
    </dgm:pt>
    <dgm:pt modelId="{7A1BC81C-9D15-4EAA-AFE3-39EAA4C35C63}" type="pres">
      <dgm:prSet presAssocID="{091BD160-B89B-4AB4-B7C6-AE12AB8F949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2749CED-FD35-4668-854F-3CD2C5E2966C}" type="pres">
      <dgm:prSet presAssocID="{091BD160-B89B-4AB4-B7C6-AE12AB8F949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6B876-99DB-4600-85E4-A0B02C3AB134}" type="pres">
      <dgm:prSet presAssocID="{091BD160-B89B-4AB4-B7C6-AE12AB8F9496}" presName="negativeSpace" presStyleCnt="0"/>
      <dgm:spPr/>
    </dgm:pt>
    <dgm:pt modelId="{FD13FB0E-DDFA-4B29-8CEE-7E5E215A049E}" type="pres">
      <dgm:prSet presAssocID="{091BD160-B89B-4AB4-B7C6-AE12AB8F9496}" presName="childText" presStyleLbl="conFgAcc1" presStyleIdx="2" presStyleCnt="4">
        <dgm:presLayoutVars>
          <dgm:bulletEnabled val="1"/>
        </dgm:presLayoutVars>
      </dgm:prSet>
      <dgm:spPr/>
    </dgm:pt>
    <dgm:pt modelId="{562FF7CD-4D36-434D-AAAC-C59BF3F02E52}" type="pres">
      <dgm:prSet presAssocID="{92B84D6C-CD4F-4946-864C-2A82CC0F805F}" presName="spaceBetweenRectangles" presStyleCnt="0"/>
      <dgm:spPr/>
    </dgm:pt>
    <dgm:pt modelId="{7C31933B-22EE-4B84-9216-54A3C98A3B56}" type="pres">
      <dgm:prSet presAssocID="{112B2D11-E43A-44BD-A8C1-B7C9066FA0BA}" presName="parentLin" presStyleCnt="0"/>
      <dgm:spPr/>
    </dgm:pt>
    <dgm:pt modelId="{920192B0-A81E-4238-936D-DA0BF026F5C8}" type="pres">
      <dgm:prSet presAssocID="{112B2D11-E43A-44BD-A8C1-B7C9066FA0BA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3CF76BA-945A-48E1-96DD-050269153FBD}" type="pres">
      <dgm:prSet presAssocID="{112B2D11-E43A-44BD-A8C1-B7C9066FA0B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D668C-BE31-4993-83F1-CA305F105470}" type="pres">
      <dgm:prSet presAssocID="{112B2D11-E43A-44BD-A8C1-B7C9066FA0BA}" presName="negativeSpace" presStyleCnt="0"/>
      <dgm:spPr/>
    </dgm:pt>
    <dgm:pt modelId="{B7065BA9-70B7-41A0-B1D5-646758123C79}" type="pres">
      <dgm:prSet presAssocID="{112B2D11-E43A-44BD-A8C1-B7C9066FA0B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4CE7A37-5AC5-41B3-9E2A-108CC297CF4E}" srcId="{A435C201-35A9-4536-B5D2-A4B190536744}" destId="{091BD160-B89B-4AB4-B7C6-AE12AB8F9496}" srcOrd="2" destOrd="0" parTransId="{297D3132-EB6D-44AF-8CA3-79D5E07A9771}" sibTransId="{92B84D6C-CD4F-4946-864C-2A82CC0F805F}"/>
    <dgm:cxn modelId="{4AC76E14-7C9E-4C27-A817-2F897B3B49F9}" type="presOf" srcId="{05ECA738-9277-4605-BF74-2D997447640E}" destId="{01B094FD-6B3C-4577-B602-228ACE177B59}" srcOrd="1" destOrd="0" presId="urn:microsoft.com/office/officeart/2005/8/layout/list1"/>
    <dgm:cxn modelId="{8957DB1D-BDB4-437B-81C5-A8B2A4CA0223}" srcId="{A435C201-35A9-4536-B5D2-A4B190536744}" destId="{05ECA738-9277-4605-BF74-2D997447640E}" srcOrd="1" destOrd="0" parTransId="{CFE6164C-FDD7-4965-ADF1-1A50C1D68AD4}" sibTransId="{CEED4381-BD6E-476F-A3AA-DBE774E12AEA}"/>
    <dgm:cxn modelId="{8B36B6EC-FD22-4F3D-86D4-AD9016050729}" type="presOf" srcId="{4FA4446E-E73C-44C5-B74B-35BA8DF8F7E9}" destId="{6CAF960C-BC64-48A1-960B-86931B07CC1D}" srcOrd="0" destOrd="0" presId="urn:microsoft.com/office/officeart/2005/8/layout/list1"/>
    <dgm:cxn modelId="{08FACD2A-8143-4954-A907-8CC14C413E4F}" type="presOf" srcId="{091BD160-B89B-4AB4-B7C6-AE12AB8F9496}" destId="{7A1BC81C-9D15-4EAA-AFE3-39EAA4C35C63}" srcOrd="0" destOrd="0" presId="urn:microsoft.com/office/officeart/2005/8/layout/list1"/>
    <dgm:cxn modelId="{E6138BF9-34BD-4E39-B1B8-28ABD34528DD}" srcId="{A435C201-35A9-4536-B5D2-A4B190536744}" destId="{112B2D11-E43A-44BD-A8C1-B7C9066FA0BA}" srcOrd="3" destOrd="0" parTransId="{D791DF62-7F4A-4C4E-BC4F-A8E9F44BFF71}" sibTransId="{C1D070CF-13ED-4BEB-B6B2-3EF18863E9B5}"/>
    <dgm:cxn modelId="{56CCE689-FED1-49C1-9C76-13A5EA33156F}" type="presOf" srcId="{091BD160-B89B-4AB4-B7C6-AE12AB8F9496}" destId="{62749CED-FD35-4668-854F-3CD2C5E2966C}" srcOrd="1" destOrd="0" presId="urn:microsoft.com/office/officeart/2005/8/layout/list1"/>
    <dgm:cxn modelId="{2B7661DB-91E7-4B56-8EBA-32671BBAFEE2}" type="presOf" srcId="{A435C201-35A9-4536-B5D2-A4B190536744}" destId="{71387F79-2E77-4118-A305-5BF568845F5F}" srcOrd="0" destOrd="0" presId="urn:microsoft.com/office/officeart/2005/8/layout/list1"/>
    <dgm:cxn modelId="{5510B50E-EE7C-4C6E-A792-09A32848D236}" type="presOf" srcId="{112B2D11-E43A-44BD-A8C1-B7C9066FA0BA}" destId="{920192B0-A81E-4238-936D-DA0BF026F5C8}" srcOrd="0" destOrd="0" presId="urn:microsoft.com/office/officeart/2005/8/layout/list1"/>
    <dgm:cxn modelId="{E910F780-5986-414E-975A-7AFA597C9691}" type="presOf" srcId="{112B2D11-E43A-44BD-A8C1-B7C9066FA0BA}" destId="{33CF76BA-945A-48E1-96DD-050269153FBD}" srcOrd="1" destOrd="0" presId="urn:microsoft.com/office/officeart/2005/8/layout/list1"/>
    <dgm:cxn modelId="{F47AF9E6-3423-4C78-8420-13E70651E119}" type="presOf" srcId="{05ECA738-9277-4605-BF74-2D997447640E}" destId="{27E76ACD-7156-404D-969F-E502E38A23DC}" srcOrd="0" destOrd="0" presId="urn:microsoft.com/office/officeart/2005/8/layout/list1"/>
    <dgm:cxn modelId="{82ED931F-79EE-4D07-BF2E-9AA1EC333D3D}" type="presOf" srcId="{4FA4446E-E73C-44C5-B74B-35BA8DF8F7E9}" destId="{88C7DD6D-AE44-4CCC-BB9D-7305D7854BD4}" srcOrd="1" destOrd="0" presId="urn:microsoft.com/office/officeart/2005/8/layout/list1"/>
    <dgm:cxn modelId="{4F3CC52C-49EE-4348-A1A4-D94FCA5735BC}" srcId="{A435C201-35A9-4536-B5D2-A4B190536744}" destId="{4FA4446E-E73C-44C5-B74B-35BA8DF8F7E9}" srcOrd="0" destOrd="0" parTransId="{1F13E7C1-805D-40E0-8ED0-A408F6FD3AFB}" sibTransId="{5F11FDED-3C58-475D-946F-438F2E0A4556}"/>
    <dgm:cxn modelId="{21B47E41-5A4B-40C7-9CEF-72F656B93EE0}" type="presParOf" srcId="{71387F79-2E77-4118-A305-5BF568845F5F}" destId="{8CCAF673-257B-44F3-8586-E96B15B2C3B8}" srcOrd="0" destOrd="0" presId="urn:microsoft.com/office/officeart/2005/8/layout/list1"/>
    <dgm:cxn modelId="{9DF87457-8C39-4A5B-AD3F-3070B52AF69B}" type="presParOf" srcId="{8CCAF673-257B-44F3-8586-E96B15B2C3B8}" destId="{6CAF960C-BC64-48A1-960B-86931B07CC1D}" srcOrd="0" destOrd="0" presId="urn:microsoft.com/office/officeart/2005/8/layout/list1"/>
    <dgm:cxn modelId="{C064A89F-E965-453D-9B99-265BE0618F66}" type="presParOf" srcId="{8CCAF673-257B-44F3-8586-E96B15B2C3B8}" destId="{88C7DD6D-AE44-4CCC-BB9D-7305D7854BD4}" srcOrd="1" destOrd="0" presId="urn:microsoft.com/office/officeart/2005/8/layout/list1"/>
    <dgm:cxn modelId="{07BDF816-00C0-4F1D-83DE-3225411D12BF}" type="presParOf" srcId="{71387F79-2E77-4118-A305-5BF568845F5F}" destId="{34AD7B3D-48FD-4E4E-A20F-2C805F8D4D03}" srcOrd="1" destOrd="0" presId="urn:microsoft.com/office/officeart/2005/8/layout/list1"/>
    <dgm:cxn modelId="{A1BB90B7-10C1-430E-86FF-9B91FE482BF5}" type="presParOf" srcId="{71387F79-2E77-4118-A305-5BF568845F5F}" destId="{EDC60A72-EA8E-4EF1-8F41-4E1DD2ED8075}" srcOrd="2" destOrd="0" presId="urn:microsoft.com/office/officeart/2005/8/layout/list1"/>
    <dgm:cxn modelId="{31DD059A-90DD-433A-ACA1-964D74736799}" type="presParOf" srcId="{71387F79-2E77-4118-A305-5BF568845F5F}" destId="{9E04DA11-8E9D-4540-9539-A740C222025F}" srcOrd="3" destOrd="0" presId="urn:microsoft.com/office/officeart/2005/8/layout/list1"/>
    <dgm:cxn modelId="{22E0A2C4-3265-453C-8E8B-4F3200725E81}" type="presParOf" srcId="{71387F79-2E77-4118-A305-5BF568845F5F}" destId="{9DE49D45-F3EA-406A-8D70-F2AC476B81AB}" srcOrd="4" destOrd="0" presId="urn:microsoft.com/office/officeart/2005/8/layout/list1"/>
    <dgm:cxn modelId="{B015B455-4137-4ABF-8673-49EF614A3024}" type="presParOf" srcId="{9DE49D45-F3EA-406A-8D70-F2AC476B81AB}" destId="{27E76ACD-7156-404D-969F-E502E38A23DC}" srcOrd="0" destOrd="0" presId="urn:microsoft.com/office/officeart/2005/8/layout/list1"/>
    <dgm:cxn modelId="{A7A27441-C520-4919-A0DC-75FBE3FF9319}" type="presParOf" srcId="{9DE49D45-F3EA-406A-8D70-F2AC476B81AB}" destId="{01B094FD-6B3C-4577-B602-228ACE177B59}" srcOrd="1" destOrd="0" presId="urn:microsoft.com/office/officeart/2005/8/layout/list1"/>
    <dgm:cxn modelId="{CE751E49-5BB6-4D9A-AC89-2C9230069E74}" type="presParOf" srcId="{71387F79-2E77-4118-A305-5BF568845F5F}" destId="{C9C897A4-6D73-496D-9775-6FD9C815CD27}" srcOrd="5" destOrd="0" presId="urn:microsoft.com/office/officeart/2005/8/layout/list1"/>
    <dgm:cxn modelId="{19048768-8438-4E89-B252-0FB8B137748A}" type="presParOf" srcId="{71387F79-2E77-4118-A305-5BF568845F5F}" destId="{3CB5FA99-7741-47C5-B11A-CB3C1984C149}" srcOrd="6" destOrd="0" presId="urn:microsoft.com/office/officeart/2005/8/layout/list1"/>
    <dgm:cxn modelId="{5C9B7DDC-42FB-4046-8E8B-264E7C3B89B1}" type="presParOf" srcId="{71387F79-2E77-4118-A305-5BF568845F5F}" destId="{034A1932-C70C-43AD-8606-5BDECAC11941}" srcOrd="7" destOrd="0" presId="urn:microsoft.com/office/officeart/2005/8/layout/list1"/>
    <dgm:cxn modelId="{A32AC3C3-E0B9-4325-A5B4-EFBD4AD0E3DF}" type="presParOf" srcId="{71387F79-2E77-4118-A305-5BF568845F5F}" destId="{8861D429-1643-4BC4-8CCC-362CA7112C93}" srcOrd="8" destOrd="0" presId="urn:microsoft.com/office/officeart/2005/8/layout/list1"/>
    <dgm:cxn modelId="{0CDDFAD0-E61B-41C1-96C2-0D3EBADEF890}" type="presParOf" srcId="{8861D429-1643-4BC4-8CCC-362CA7112C93}" destId="{7A1BC81C-9D15-4EAA-AFE3-39EAA4C35C63}" srcOrd="0" destOrd="0" presId="urn:microsoft.com/office/officeart/2005/8/layout/list1"/>
    <dgm:cxn modelId="{AC0A0D8A-53A1-4E8E-919A-633360755E8D}" type="presParOf" srcId="{8861D429-1643-4BC4-8CCC-362CA7112C93}" destId="{62749CED-FD35-4668-854F-3CD2C5E2966C}" srcOrd="1" destOrd="0" presId="urn:microsoft.com/office/officeart/2005/8/layout/list1"/>
    <dgm:cxn modelId="{878212D0-9108-45EA-86F0-2B606FE682D9}" type="presParOf" srcId="{71387F79-2E77-4118-A305-5BF568845F5F}" destId="{74B6B876-99DB-4600-85E4-A0B02C3AB134}" srcOrd="9" destOrd="0" presId="urn:microsoft.com/office/officeart/2005/8/layout/list1"/>
    <dgm:cxn modelId="{56B40099-88C6-4B15-B191-5BDC50ADBECA}" type="presParOf" srcId="{71387F79-2E77-4118-A305-5BF568845F5F}" destId="{FD13FB0E-DDFA-4B29-8CEE-7E5E215A049E}" srcOrd="10" destOrd="0" presId="urn:microsoft.com/office/officeart/2005/8/layout/list1"/>
    <dgm:cxn modelId="{796EEF8E-5B85-45D9-9F78-0FE3FA2861E0}" type="presParOf" srcId="{71387F79-2E77-4118-A305-5BF568845F5F}" destId="{562FF7CD-4D36-434D-AAAC-C59BF3F02E52}" srcOrd="11" destOrd="0" presId="urn:microsoft.com/office/officeart/2005/8/layout/list1"/>
    <dgm:cxn modelId="{447F14C4-E556-4496-A84F-06276F140CED}" type="presParOf" srcId="{71387F79-2E77-4118-A305-5BF568845F5F}" destId="{7C31933B-22EE-4B84-9216-54A3C98A3B56}" srcOrd="12" destOrd="0" presId="urn:microsoft.com/office/officeart/2005/8/layout/list1"/>
    <dgm:cxn modelId="{BACF74FA-DEE5-4A1A-A656-304FFD8061BA}" type="presParOf" srcId="{7C31933B-22EE-4B84-9216-54A3C98A3B56}" destId="{920192B0-A81E-4238-936D-DA0BF026F5C8}" srcOrd="0" destOrd="0" presId="urn:microsoft.com/office/officeart/2005/8/layout/list1"/>
    <dgm:cxn modelId="{C3E23F32-2DEF-462C-91E4-70A34FB99ADF}" type="presParOf" srcId="{7C31933B-22EE-4B84-9216-54A3C98A3B56}" destId="{33CF76BA-945A-48E1-96DD-050269153FBD}" srcOrd="1" destOrd="0" presId="urn:microsoft.com/office/officeart/2005/8/layout/list1"/>
    <dgm:cxn modelId="{76A712A1-B3D7-4D93-BD08-9C39742931D1}" type="presParOf" srcId="{71387F79-2E77-4118-A305-5BF568845F5F}" destId="{442D668C-BE31-4993-83F1-CA305F105470}" srcOrd="13" destOrd="0" presId="urn:microsoft.com/office/officeart/2005/8/layout/list1"/>
    <dgm:cxn modelId="{49B1390C-87E3-4F27-ABE5-4E41FEC368FB}" type="presParOf" srcId="{71387F79-2E77-4118-A305-5BF568845F5F}" destId="{B7065BA9-70B7-41A0-B1D5-646758123C7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4AF87-0991-4DBB-ABDD-D987D1517978}">
      <dsp:nvSpPr>
        <dsp:cNvPr id="0" name=""/>
        <dsp:cNvSpPr/>
      </dsp:nvSpPr>
      <dsp:spPr>
        <a:xfrm>
          <a:off x="0" y="777378"/>
          <a:ext cx="859631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7EE30-5F21-4A7C-BD90-C5AE1FA78DA5}">
      <dsp:nvSpPr>
        <dsp:cNvPr id="0" name=""/>
        <dsp:cNvSpPr/>
      </dsp:nvSpPr>
      <dsp:spPr>
        <a:xfrm>
          <a:off x="429815" y="437898"/>
          <a:ext cx="6017418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депривация </a:t>
          </a:r>
          <a:r>
            <a:rPr lang="ru-RU" sz="2300" kern="1200" dirty="0" smtClean="0"/>
            <a:t>(снижение возможности удовлетворения базовых потребностей)</a:t>
          </a:r>
          <a:endParaRPr lang="ru-RU" sz="2300" kern="1200" dirty="0"/>
        </a:p>
      </dsp:txBody>
      <dsp:txXfrm>
        <a:off x="462959" y="471042"/>
        <a:ext cx="5951130" cy="612672"/>
      </dsp:txXfrm>
    </dsp:sp>
    <dsp:sp modelId="{1DFED096-D926-4529-84C2-9366D9CFEC26}">
      <dsp:nvSpPr>
        <dsp:cNvPr id="0" name=""/>
        <dsp:cNvSpPr/>
      </dsp:nvSpPr>
      <dsp:spPr>
        <a:xfrm>
          <a:off x="0" y="1820658"/>
          <a:ext cx="859631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5135D-220A-4B06-AEC6-E55A0310F33B}">
      <dsp:nvSpPr>
        <dsp:cNvPr id="0" name=""/>
        <dsp:cNvSpPr/>
      </dsp:nvSpPr>
      <dsp:spPr>
        <a:xfrm>
          <a:off x="429815" y="1481178"/>
          <a:ext cx="6017418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социальная </a:t>
          </a:r>
          <a:r>
            <a:rPr lang="ru-RU" sz="2300" kern="1200" dirty="0" err="1" smtClean="0"/>
            <a:t>дезадаптация</a:t>
          </a:r>
          <a:endParaRPr lang="ru-RU" sz="2300" kern="1200" dirty="0"/>
        </a:p>
      </dsp:txBody>
      <dsp:txXfrm>
        <a:off x="462959" y="1514322"/>
        <a:ext cx="5951130" cy="612672"/>
      </dsp:txXfrm>
    </dsp:sp>
    <dsp:sp modelId="{8AC1884F-03E2-47A9-8B73-E4D5B3FC0530}">
      <dsp:nvSpPr>
        <dsp:cNvPr id="0" name=""/>
        <dsp:cNvSpPr/>
      </dsp:nvSpPr>
      <dsp:spPr>
        <a:xfrm>
          <a:off x="0" y="2863938"/>
          <a:ext cx="859631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434DC-311E-4C2B-9FB9-BE2993A11250}">
      <dsp:nvSpPr>
        <dsp:cNvPr id="0" name=""/>
        <dsp:cNvSpPr/>
      </dsp:nvSpPr>
      <dsp:spPr>
        <a:xfrm>
          <a:off x="429815" y="2524458"/>
          <a:ext cx="6017418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ухудшение состояния здоровья</a:t>
          </a:r>
          <a:endParaRPr lang="ru-RU" sz="2300" kern="1200"/>
        </a:p>
      </dsp:txBody>
      <dsp:txXfrm>
        <a:off x="462959" y="2557602"/>
        <a:ext cx="5951130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60A72-EA8E-4EF1-8F41-4E1DD2ED8075}">
      <dsp:nvSpPr>
        <dsp:cNvPr id="0" name=""/>
        <dsp:cNvSpPr/>
      </dsp:nvSpPr>
      <dsp:spPr>
        <a:xfrm>
          <a:off x="0" y="328998"/>
          <a:ext cx="859631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7DD6D-AE44-4CCC-BB9D-7305D7854BD4}">
      <dsp:nvSpPr>
        <dsp:cNvPr id="0" name=""/>
        <dsp:cNvSpPr/>
      </dsp:nvSpPr>
      <dsp:spPr>
        <a:xfrm>
          <a:off x="429815" y="4278"/>
          <a:ext cx="6017418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устанавливает характер и степень выраженности патологии;</a:t>
          </a:r>
          <a:endParaRPr lang="ru-RU" sz="2200" kern="1200"/>
        </a:p>
      </dsp:txBody>
      <dsp:txXfrm>
        <a:off x="461518" y="35981"/>
        <a:ext cx="5954012" cy="586034"/>
      </dsp:txXfrm>
    </dsp:sp>
    <dsp:sp modelId="{3CB5FA99-7741-47C5-B11A-CB3C1984C149}">
      <dsp:nvSpPr>
        <dsp:cNvPr id="0" name=""/>
        <dsp:cNvSpPr/>
      </dsp:nvSpPr>
      <dsp:spPr>
        <a:xfrm>
          <a:off x="0" y="1326918"/>
          <a:ext cx="859631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094FD-6B3C-4577-B602-228ACE177B59}">
      <dsp:nvSpPr>
        <dsp:cNvPr id="0" name=""/>
        <dsp:cNvSpPr/>
      </dsp:nvSpPr>
      <dsp:spPr>
        <a:xfrm>
          <a:off x="429815" y="1002198"/>
          <a:ext cx="6017418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изучает особенности и возможности интеллекта и психофизиологии ребенка</a:t>
          </a:r>
          <a:endParaRPr lang="ru-RU" sz="2200" kern="1200"/>
        </a:p>
      </dsp:txBody>
      <dsp:txXfrm>
        <a:off x="461518" y="1033901"/>
        <a:ext cx="5954012" cy="586034"/>
      </dsp:txXfrm>
    </dsp:sp>
    <dsp:sp modelId="{FD13FB0E-DDFA-4B29-8CEE-7E5E215A049E}">
      <dsp:nvSpPr>
        <dsp:cNvPr id="0" name=""/>
        <dsp:cNvSpPr/>
      </dsp:nvSpPr>
      <dsp:spPr>
        <a:xfrm>
          <a:off x="0" y="2324838"/>
          <a:ext cx="859631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749CED-FD35-4668-854F-3CD2C5E2966C}">
      <dsp:nvSpPr>
        <dsp:cNvPr id="0" name=""/>
        <dsp:cNvSpPr/>
      </dsp:nvSpPr>
      <dsp:spPr>
        <a:xfrm>
          <a:off x="429815" y="2000118"/>
          <a:ext cx="6017418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определяет доступные виды занятости</a:t>
          </a:r>
          <a:endParaRPr lang="ru-RU" sz="2200" kern="1200"/>
        </a:p>
      </dsp:txBody>
      <dsp:txXfrm>
        <a:off x="461518" y="2031821"/>
        <a:ext cx="5954012" cy="586034"/>
      </dsp:txXfrm>
    </dsp:sp>
    <dsp:sp modelId="{B7065BA9-70B7-41A0-B1D5-646758123C79}">
      <dsp:nvSpPr>
        <dsp:cNvPr id="0" name=""/>
        <dsp:cNvSpPr/>
      </dsp:nvSpPr>
      <dsp:spPr>
        <a:xfrm>
          <a:off x="0" y="3322758"/>
          <a:ext cx="859631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F76BA-945A-48E1-96DD-050269153FBD}">
      <dsp:nvSpPr>
        <dsp:cNvPr id="0" name=""/>
        <dsp:cNvSpPr/>
      </dsp:nvSpPr>
      <dsp:spPr>
        <a:xfrm>
          <a:off x="429815" y="2998038"/>
          <a:ext cx="6017418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учитывает индивидуальные способности и интересы при выборе профессии</a:t>
          </a:r>
          <a:endParaRPr lang="ru-RU" sz="2200" kern="1200"/>
        </a:p>
      </dsp:txBody>
      <dsp:txXfrm>
        <a:off x="461518" y="3029741"/>
        <a:ext cx="5954012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B9F02-5590-4CD4-A351-F6F5C0857AEB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01934-22D4-4E18-BF1C-EB7F60B4F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282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01934-22D4-4E18-BF1C-EB7F60B4F31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505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1632-C290-41A4-8145-B12B5C1D08F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AFAE-A6F9-4725-B72C-ACD22C0B4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1632-C290-41A4-8145-B12B5C1D08F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AFAE-A6F9-4725-B72C-ACD22C0B4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09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1632-C290-41A4-8145-B12B5C1D08F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AFAE-A6F9-4725-B72C-ACD22C0B467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6323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1632-C290-41A4-8145-B12B5C1D08F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AFAE-A6F9-4725-B72C-ACD22C0B4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964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1632-C290-41A4-8145-B12B5C1D08F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AFAE-A6F9-4725-B72C-ACD22C0B467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5913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1632-C290-41A4-8145-B12B5C1D08F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AFAE-A6F9-4725-B72C-ACD22C0B4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5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1632-C290-41A4-8145-B12B5C1D08F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AFAE-A6F9-4725-B72C-ACD22C0B4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118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1632-C290-41A4-8145-B12B5C1D08F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AFAE-A6F9-4725-B72C-ACD22C0B4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23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1632-C290-41A4-8145-B12B5C1D08F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AFAE-A6F9-4725-B72C-ACD22C0B4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1632-C290-41A4-8145-B12B5C1D08F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AFAE-A6F9-4725-B72C-ACD22C0B4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162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1632-C290-41A4-8145-B12B5C1D08F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AFAE-A6F9-4725-B72C-ACD22C0B4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85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1632-C290-41A4-8145-B12B5C1D08F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AFAE-A6F9-4725-B72C-ACD22C0B4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43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1632-C290-41A4-8145-B12B5C1D08F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AFAE-A6F9-4725-B72C-ACD22C0B4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63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1632-C290-41A4-8145-B12B5C1D08F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AFAE-A6F9-4725-B72C-ACD22C0B4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70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1632-C290-41A4-8145-B12B5C1D08F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AFAE-A6F9-4725-B72C-ACD22C0B4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50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AFAE-A6F9-4725-B72C-ACD22C0B467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1632-C290-41A4-8145-B12B5C1D08F7}" type="datetimeFigureOut">
              <a:rPr lang="ru-RU" smtClean="0"/>
              <a:t>02.03.2021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87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71632-C290-41A4-8145-B12B5C1D08F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024AFAE-A6F9-4725-B72C-ACD22C0B4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08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Областное бюджетное профессиональное образовательное учреждение «Курский государственный политехнический колледж»</a:t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>
                <a:solidFill>
                  <a:srgbClr val="0070C0"/>
                </a:solidFill>
              </a:rPr>
              <a:t/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>
                <a:solidFill>
                  <a:srgbClr val="0070C0"/>
                </a:solidFill>
              </a:rPr>
              <a:t/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1600" dirty="0">
                <a:solidFill>
                  <a:srgbClr val="0070C0"/>
                </a:solidFill>
              </a:rPr>
              <a:t/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1600" dirty="0">
                <a:solidFill>
                  <a:srgbClr val="0070C0"/>
                </a:solidFill>
              </a:rPr>
              <a:t/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«</a:t>
            </a:r>
            <a:r>
              <a:rPr lang="ru-RU" sz="2000" dirty="0">
                <a:solidFill>
                  <a:srgbClr val="FF0000"/>
                </a:solidFill>
              </a:rPr>
              <a:t>Специфика обеспечения психологической готовности обучающихся с инвалидностью и ограниченными возможностями здоровья к участию в </a:t>
            </a:r>
            <a:r>
              <a:rPr lang="ru-RU" sz="2000" dirty="0" err="1">
                <a:solidFill>
                  <a:srgbClr val="FF0000"/>
                </a:solidFill>
              </a:rPr>
              <a:t>профориентационных</a:t>
            </a:r>
            <a:r>
              <a:rPr lang="ru-RU" sz="2000" dirty="0">
                <a:solidFill>
                  <a:srgbClr val="FF0000"/>
                </a:solidFill>
              </a:rPr>
              <a:t> мероприятиях</a:t>
            </a:r>
            <a:r>
              <a:rPr lang="ru-RU" sz="2000" dirty="0" smtClean="0">
                <a:solidFill>
                  <a:srgbClr val="FF0000"/>
                </a:solidFill>
              </a:rPr>
              <a:t>»</a:t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Подготовила</a:t>
            </a:r>
            <a:r>
              <a:rPr lang="ru-RU" sz="16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п</a:t>
            </a:r>
            <a:r>
              <a:rPr lang="ru-RU" sz="1600" dirty="0" smtClean="0">
                <a:solidFill>
                  <a:srgbClr val="002060"/>
                </a:solidFill>
              </a:rPr>
              <a:t>едагог-психолог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Шалимова Л.Н.</a:t>
            </a:r>
          </a:p>
          <a:p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0" y="3936533"/>
            <a:ext cx="3344408" cy="210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585" y="-272562"/>
            <a:ext cx="8361483" cy="154744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Подходы к профориентации для разных нозологических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</a:t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 слуха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284734"/>
              </p:ext>
            </p:extLst>
          </p:nvPr>
        </p:nvGraphicFramePr>
        <p:xfrm>
          <a:off x="298939" y="984739"/>
          <a:ext cx="9416561" cy="553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170">
                  <a:extLst>
                    <a:ext uri="{9D8B030D-6E8A-4147-A177-3AD203B41FA5}">
                      <a16:colId xmlns:a16="http://schemas.microsoft.com/office/drawing/2014/main" val="3866835870"/>
                    </a:ext>
                  </a:extLst>
                </a:gridCol>
                <a:gridCol w="6433391">
                  <a:extLst>
                    <a:ext uri="{9D8B030D-6E8A-4147-A177-3AD203B41FA5}">
                      <a16:colId xmlns:a16="http://schemas.microsoft.com/office/drawing/2014/main" val="2464582244"/>
                    </a:ext>
                  </a:extLst>
                </a:gridCol>
              </a:tblGrid>
              <a:tr h="60426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Психологические особенности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Способы коррекции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276303"/>
                  </a:ext>
                </a:extLst>
              </a:tr>
              <a:tr h="61784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Стремление быть похожим на окружающих, страх открыто высказывать свои мысли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самостоятельности и уверенности во взаимодействиях со сверстниками и прочими людьми. Работа над осознанием и раскрытием своей индивидуальности, умением выражать ее.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044297"/>
                  </a:ext>
                </a:extLst>
              </a:tr>
              <a:tr h="821729">
                <a:tc>
                  <a:txBody>
                    <a:bodyPr/>
                    <a:lstStyle/>
                    <a:p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Общение исключительно с представителями своей нозологии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Внедрение в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профориентационную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работу элементов тимбилдинга. Проведение тренингов социально-психологической направленности, расширяющих контакты между учениками и направленных на коллективную деятельность, которая объединяет и стимулирует общение всех одноклассников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788307"/>
                  </a:ext>
                </a:extLst>
              </a:tr>
              <a:tr h="96272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Тревога и страх перед неудачами. Отказ от деятельности из-за боязни получить неудовлетворительный результат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уверенности в себе. Предоставление возможностей для обретения опыта успеха в работе (например, поручение трудной, но посильной задачи). Поощрение и похвала за достижение поставленной цели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415996"/>
                  </a:ext>
                </a:extLst>
              </a:tr>
              <a:tr h="814405">
                <a:tc>
                  <a:txBody>
                    <a:bodyPr/>
                    <a:lstStyle/>
                    <a:p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Стереотипичность мыслей и поведения (способ решения одной задачи используется и для любых других, даже когда он абсолютно не годится)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Специальные упражнения на развитие креативности и принятия нестандартных решений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414288"/>
                  </a:ext>
                </a:extLst>
              </a:tr>
              <a:tr h="776907">
                <a:tc>
                  <a:txBody>
                    <a:bodyPr/>
                    <a:lstStyle/>
                    <a:p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Уход от споров и конфронтации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уверенности в себе и настойчивости, чтобы нежелание вступать в конфликт стало не слабохарактерностью, а положительной чертой характера. Обучение ведению дискуссии и отстаиванию своей точки зрения, чтобы побороть желание слепо подчиняться и пассивность в поведении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407011"/>
                  </a:ext>
                </a:extLst>
              </a:tr>
              <a:tr h="7769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Низкий уровень абстрактного мышления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Профориентационную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работу надо основывать на образном материале, реальных примерах из жизни, «живых» рекомендациях. Параллельно следует стремиться развивать способность к абстрактному и понятийному мышлению. Дополнительно – подробно анализировать моральные ценности и нравственные идеалы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899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07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Подходы к профориентации для разных нозологических групп</a:t>
            </a:r>
            <a:b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зрения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895985"/>
              </p:ext>
            </p:extLst>
          </p:nvPr>
        </p:nvGraphicFramePr>
        <p:xfrm>
          <a:off x="298938" y="1337628"/>
          <a:ext cx="9812216" cy="5326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043">
                  <a:extLst>
                    <a:ext uri="{9D8B030D-6E8A-4147-A177-3AD203B41FA5}">
                      <a16:colId xmlns:a16="http://schemas.microsoft.com/office/drawing/2014/main" val="2518672358"/>
                    </a:ext>
                  </a:extLst>
                </a:gridCol>
                <a:gridCol w="7294173">
                  <a:extLst>
                    <a:ext uri="{9D8B030D-6E8A-4147-A177-3AD203B41FA5}">
                      <a16:colId xmlns:a16="http://schemas.microsoft.com/office/drawing/2014/main" val="3103937085"/>
                    </a:ext>
                  </a:extLst>
                </a:gridCol>
              </a:tblGrid>
              <a:tr h="6214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Психологические особенности 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Способы коррекции 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620051"/>
                  </a:ext>
                </a:extLst>
              </a:tr>
              <a:tr h="30186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Ограниченность общения со здоровыми сверстниками, обусловленная сложностями в коммуникации и выстраивании отношений с ними. Недостаточность социализации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Профессиональная ориентация должна содержать элементы тимбилдинга. Еще лучше, если работа над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командообразованием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организацией коллективной деятельности станет подготовкой к ней. Следует приобщать к профориентации зрячих учащихся, чтобы они помогали своим слепым или слабовидящим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одоклассникам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772752"/>
                  </a:ext>
                </a:extLst>
              </a:tr>
              <a:tr h="16868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Трудности восприятия информации и обмена ею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Компенсация сложностей в получении и передаче информации с помощью электронных технологий (смартфоны, планшеты, ноутбуки). Проведение в рамках профориентации тренингов социально-психологической направленности для совершенствования навыков общения, формирования коммуникативной компетентности, а также развития эмоционального интеллекта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257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68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8600"/>
            <a:ext cx="8596668" cy="1701800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Подходы к профориентации для разных нозологических групп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опорно-двигательного аппарата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025378"/>
              </p:ext>
            </p:extLst>
          </p:nvPr>
        </p:nvGraphicFramePr>
        <p:xfrm>
          <a:off x="553915" y="940217"/>
          <a:ext cx="9311054" cy="5917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984">
                  <a:extLst>
                    <a:ext uri="{9D8B030D-6E8A-4147-A177-3AD203B41FA5}">
                      <a16:colId xmlns:a16="http://schemas.microsoft.com/office/drawing/2014/main" val="60726963"/>
                    </a:ext>
                  </a:extLst>
                </a:gridCol>
                <a:gridCol w="6641070">
                  <a:extLst>
                    <a:ext uri="{9D8B030D-6E8A-4147-A177-3AD203B41FA5}">
                      <a16:colId xmlns:a16="http://schemas.microsoft.com/office/drawing/2014/main" val="991856081"/>
                    </a:ext>
                  </a:extLst>
                </a:gridCol>
              </a:tblGrid>
              <a:tr h="5917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Психологические особенности 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Способы коррекции 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465191"/>
                  </a:ext>
                </a:extLst>
              </a:tr>
              <a:tr h="10990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Эмоциональная нестабильность, отсутствие стрессоустойчивости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самоконтроля, работа с эмоциями, аутотренинги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128333"/>
                  </a:ext>
                </a:extLst>
              </a:tr>
              <a:tr h="211349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Неудачи в коммуникации и уход от выстраивания отношений со сверстниками, обусловленные дефицитом навыков общения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Совершенствование коммуникативных навыков. Формирование уверенности в себе. Развитие умения успешно разрешать возникающие конфликты, строить доброжелательные взаимоотношения с одноклассниками и другими людьми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82763"/>
                  </a:ext>
                </a:extLst>
              </a:tr>
              <a:tr h="211349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Проблемы с самооценкой (соотнесение себя не с реальным «Я», а с идеальным)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Обучение рефлексии. Поиски адекватных путей самореализации. Развитие самостоятельности, активности внутри социума, ответственности. Это способно приблизить реальное «Я» к идеальному. Работа над ощущением эстетики и нравственными категориями, альтруизмом, стремлением к познанию. Развитие морально-волевых качеств. Тренировка предоставления качественной «обратной связи» после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профориентационных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занятий и тренингов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069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70338"/>
            <a:ext cx="8596668" cy="1019908"/>
          </a:xfrm>
        </p:spPr>
        <p:txBody>
          <a:bodyPr/>
          <a:lstStyle/>
          <a:p>
            <a:pPr algn="ctr"/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Подходы к профориентации для разных нозологических групп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Соматические заболевания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747894"/>
              </p:ext>
            </p:extLst>
          </p:nvPr>
        </p:nvGraphicFramePr>
        <p:xfrm>
          <a:off x="351691" y="1019909"/>
          <a:ext cx="10084777" cy="5582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7355">
                  <a:extLst>
                    <a:ext uri="{9D8B030D-6E8A-4147-A177-3AD203B41FA5}">
                      <a16:colId xmlns:a16="http://schemas.microsoft.com/office/drawing/2014/main" val="836389719"/>
                    </a:ext>
                  </a:extLst>
                </a:gridCol>
                <a:gridCol w="7517422">
                  <a:extLst>
                    <a:ext uri="{9D8B030D-6E8A-4147-A177-3AD203B41FA5}">
                      <a16:colId xmlns:a16="http://schemas.microsoft.com/office/drawing/2014/main" val="1991647804"/>
                    </a:ext>
                  </a:extLst>
                </a:gridCol>
              </a:tblGrid>
              <a:tr h="4689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Психологические особенности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Способы коррекции и адаптации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481801"/>
                  </a:ext>
                </a:extLst>
              </a:tr>
              <a:tr h="103163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Медленное и сложное восприятие и освоение новой информации из-за инертного мышления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Подача информации в процессе профессиональной ориентации должна быть поэтапной, доступной, дозированной, иллюстрироваться наглядными пособиями. Обязательно нужно отводить время для дискуссии и ответов на вопросы. Оказывая помощь в подборе профессии, надо учитывать инертное мышление. Предпочтительные виды деятельности – без повышенных требований к обработке крупных массивов информации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440372"/>
                  </a:ext>
                </a:extLst>
              </a:tr>
              <a:tr h="1594346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Ослабленность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нервной системы, эмоциональная лабильность, астеническое состояние, неврастения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Перед тем как приступать к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профориентационному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занятию, надо создать спокойную атмосферу психологической поддержки. При выборе вида деятельности желательно избегать профессий, предполагающих слишком активные контакты с людьми. Можно рекомендовать те, которые связаны с размеренной и выполняемой индивидуально работой. Вместе с тем от абсолютной самостоятельности и необходимости полноценной самоорганизации стоит отказаться (примеры: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фриланс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работа над созданием проектов, руководящие должности). При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астенизации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нервной системы работнику нужен внешний контроль и планирование, обеспечиваемое руководством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202855"/>
                  </a:ext>
                </a:extLst>
              </a:tr>
              <a:tr h="14067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Сниженная работоспособность и дефицит волевых качеств, обусловленные повышенной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эмоциальной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физической утомляемостью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Профориентационная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работа не должна быть перегружена практическими задачами. Для занятий следует отводить сравнительно немного времени, предусматривать продолжительные перерывы между ними, а также паузы для принятия пищи и прочих потребностей. Необходимо внедрять методы восстановления трудоспособности (например, аутотренинг, техники релаксации, гимнастические упражнения). При выборе профессии желательно рекомендовать те виды деятельности, которые дают возможность работы в спокойной обстановке, без подверженности стрессу и физическому напряжению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038931"/>
                  </a:ext>
                </a:extLst>
              </a:tr>
              <a:tr h="103163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Чрезмерная стеснительность, патологическая застенчивость, низкая самооценка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уверенности в себе и совершенствование навыков коммуникации. Работа с коллективом учащихся над созданием психологически комфортной, дружественной атмосферы для каждого из них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957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49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38" y="1930400"/>
            <a:ext cx="7754815" cy="4461608"/>
          </a:xfrm>
        </p:spPr>
      </p:pic>
    </p:spTree>
    <p:extLst>
      <p:ext uri="{BB962C8B-B14F-4D97-AF65-F5344CB8AC3E}">
        <p14:creationId xmlns:p14="http://schemas.microsoft.com/office/powerpoint/2010/main" val="4147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Проблемы при некорректных установках у подростков с ОВЗ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001956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923" y="432347"/>
            <a:ext cx="2743200" cy="2282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022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процессе проведения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профориентационных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мероприятий для детей с ограничениями трудоспособности педагог-психолог решает такие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задачи:</a:t>
            </a:r>
            <a:endParaRPr lang="ru-RU" sz="2400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300233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548" y="0"/>
            <a:ext cx="2617177" cy="2974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14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Направления профориентации для детей с инвалидностью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Диагностическое </a:t>
            </a:r>
          </a:p>
          <a:p>
            <a:pPr marL="0" indent="0">
              <a:buNone/>
            </a:pPr>
            <a:r>
              <a:rPr lang="ru-RU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С их помощью можно выявить:</a:t>
            </a:r>
            <a:endParaRPr lang="ru-RU" b="1" i="1" u="sn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-степень готовности к самоопределению;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-мотив выбора рода занятий;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-профессиональные увлечения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учащегося 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931" y="2717870"/>
            <a:ext cx="3695340" cy="3621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201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87923"/>
            <a:ext cx="8596668" cy="184247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Методики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профориентации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638" y="800100"/>
            <a:ext cx="9212456" cy="43506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Методика 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ДДО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(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ДИФФЕРЕЦИАЛЬНО-ДИАГНОСТИЧЕСКИЙ ОПРОСНИК)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Это типы профессий “человек - человек”, “человек - техника”, “человек -знаковая система!, “человек - художественный образ» и “человек - природа”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ОПГ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(ОПРОСНИК ПРОФЕССИОНАЛЬНОЙ ГОТОВНОСТИ)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Эта методика позволяет достаточно успешно определять профессиональную направленность даже у людей, страдающих определенными расстройствами интеллектуальной деятельности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     Методика 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Л.А. </a:t>
            </a:r>
            <a:r>
              <a:rPr lang="ru-RU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Йовайша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 smtClean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Л.А.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Йовайша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выделяет в структуре личности 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четыре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 компонента, определяющие выбор профессии: 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активность, возможность, стиль и направленность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Методика </a:t>
            </a:r>
            <a:r>
              <a:rPr lang="ru-RU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Холланда</a:t>
            </a:r>
            <a:endParaRPr lang="ru-RU" dirty="0" smtClean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Холланда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позволяет выявить у клиента один из шести типов профессиональной направленности личности, которые получили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название: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“реалистичный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“, “интеллектуальный ‘“социальный ‘“конвенциальный “, и “артистичный”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008" y="4251931"/>
            <a:ext cx="3540369" cy="252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5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Методика «Направленность личности» Б. Басе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/>
            </a:r>
            <a:b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78169"/>
            <a:ext cx="8596668" cy="486319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этой связи автор методики имеет в виду три сферы удовлетворенности, которые могут не согласовываться между собой: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выполнение работы;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хорошие межличностные отношения с сотрудниками;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получение удовлетворения.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создана для определения трех основных типов направленности в трудовой деятельности: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направленность на себя;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направленность на общение;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направленность на дело.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831" y="3946084"/>
            <a:ext cx="4142596" cy="291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6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3432"/>
            <a:ext cx="8596668" cy="96715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Направления профориентации для детей с инвалидностью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914" y="1160586"/>
            <a:ext cx="8720087" cy="488077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Просветительское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должны четко </a:t>
            </a: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и понимать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у них есть: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медицинскую, психологическую, педагогическую, социальную помощь, а также содействие в адаптации 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социуме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Иметь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Актуальные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данные о состоянии рынка труда, требованиях работодателей и рабочих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обязанностях</a:t>
            </a:r>
          </a:p>
          <a:p>
            <a:pPr marL="0" indent="0">
              <a:buNone/>
            </a:pP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Ключевую роль должна играть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посильность вида деятельности при наличии конкретного физического и/или интеллектуального (психического) ограничения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8" y="4428392"/>
            <a:ext cx="2236177" cy="223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0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Направления профориентации для детей с инвалидностью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Коррекционное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Основная 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задача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– обеспечить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подросткам с ОВЗ максимальные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самостоятельность и независимость при выборе профессии, способствовать разумному и осознанному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самоопределению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Коррекция в целом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направлена: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на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развитие сенсомоторной базы высших функций психики (исправление недостатков внимания, восприятия, зрительно-двигательной координации, моторики пальцев рук, наглядно-действенного мышления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получение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и усовершенствование навыков предметно-практической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деятельности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Все это необходимо для чувственного познания действительности и адекватной социализации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079" y="1930400"/>
            <a:ext cx="2958737" cy="2045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843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Направления профориентации для детей с инвалидностью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8157" y="1714499"/>
            <a:ext cx="8596668" cy="4897315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Консультативное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процессе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профконсультирования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психолог-консультант должен придерживаться следующих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принципов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проявлять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эмпатию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рефлексию, принятие.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Толерантность по отношению к лицам с ОВЗ, их надеждам, страхам и личностным затруднениям;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Открытость к восприятию, возможно, нелепых, незрелых суждений подростков с ОВЗ;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Готовность к работе со специалистами смежных областей (дефектологами, психиатрами, педиатрами, невропатологами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профориентации важным моментом является формирование у подростков с ОВЗ профессионального выбора и мотивации к деятельности, адекватной их возможностям, так как они испытывают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трудности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следующего характера: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из-за ограничений в познании окружающего мира часто недостаточно сформированы представления о видах профессиональной деятельности;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профпланов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затруднено из-за  отсутствия сети специализированных учебных заведений, позволяющих получить избранную профессию.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552" y="1823086"/>
            <a:ext cx="2690448" cy="223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176</TotalTime>
  <Words>1417</Words>
  <Application>Microsoft Office PowerPoint</Application>
  <PresentationFormat>Широкоэкранный</PresentationFormat>
  <Paragraphs>107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 Областное бюджетное профессиональное образовательное учреждение «Курский государственный политехнический колледж»      «Специфика обеспечения психологической готовности обучающихся с инвалидностью и ограниченными возможностями здоровья к участию в профориентационных мероприятиях» </vt:lpstr>
      <vt:lpstr>Проблемы при некорректных установках у подростков с ОВЗ</vt:lpstr>
      <vt:lpstr>В процессе проведения профориентационных мероприятий для детей с ограничениями трудоспособности педагог-психолог решает такие задачи:</vt:lpstr>
      <vt:lpstr>Направления профориентации для детей с инвалидностью</vt:lpstr>
      <vt:lpstr>Методики профориентации </vt:lpstr>
      <vt:lpstr>Методика «Направленность личности» Б. Басе </vt:lpstr>
      <vt:lpstr>Направления профориентации для детей с инвалидностью</vt:lpstr>
      <vt:lpstr>Направления профориентации для детей с инвалидностью</vt:lpstr>
      <vt:lpstr>Направления профориентации для детей с инвалидностью</vt:lpstr>
      <vt:lpstr>  Подходы к профориентации для разных нозологических групп Нарушения слуха  </vt:lpstr>
      <vt:lpstr>Подходы к профориентации для разных нозологических групп Нарушения зрения </vt:lpstr>
      <vt:lpstr>Подходы к профориентации для разных нозологических групп Нарушения опорно-двигательного аппарата</vt:lpstr>
      <vt:lpstr>Подходы к профориентации для разных нозологических групп Соматические заболевания</vt:lpstr>
      <vt:lpstr>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Областное бюджетное профессиональное образовательное учреждение «Курский государственный политехнический колледж»      «Специфика обеспечения психологической готовности обучающихся с инвалидностью и ограниченными возможностями здоровья к участию в профориентационных мероприятиях»</dc:title>
  <dc:creator>Шалимова Людмила Леонидовна</dc:creator>
  <cp:lastModifiedBy>Шалимова Людмила Леонидовна</cp:lastModifiedBy>
  <cp:revision>18</cp:revision>
  <dcterms:created xsi:type="dcterms:W3CDTF">2021-03-01T12:12:42Z</dcterms:created>
  <dcterms:modified xsi:type="dcterms:W3CDTF">2021-03-02T07:54:04Z</dcterms:modified>
</cp:coreProperties>
</file>